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0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56" r:id="rId2"/>
    <p:sldId id="498" r:id="rId3"/>
    <p:sldId id="579" r:id="rId4"/>
    <p:sldId id="502" r:id="rId5"/>
    <p:sldId id="534" r:id="rId6"/>
    <p:sldId id="559" r:id="rId7"/>
    <p:sldId id="530" r:id="rId8"/>
    <p:sldId id="571" r:id="rId9"/>
    <p:sldId id="535" r:id="rId10"/>
    <p:sldId id="560" r:id="rId11"/>
    <p:sldId id="543" r:id="rId12"/>
    <p:sldId id="510" r:id="rId13"/>
    <p:sldId id="568" r:id="rId14"/>
    <p:sldId id="511" r:id="rId15"/>
    <p:sldId id="558" r:id="rId16"/>
    <p:sldId id="545" r:id="rId17"/>
    <p:sldId id="513" r:id="rId18"/>
    <p:sldId id="546" r:id="rId19"/>
    <p:sldId id="536" r:id="rId20"/>
    <p:sldId id="515" r:id="rId21"/>
    <p:sldId id="569" r:id="rId22"/>
    <p:sldId id="544" r:id="rId23"/>
    <p:sldId id="580" r:id="rId24"/>
    <p:sldId id="517" r:id="rId25"/>
    <p:sldId id="537" r:id="rId26"/>
    <p:sldId id="519" r:id="rId27"/>
    <p:sldId id="556" r:id="rId28"/>
    <p:sldId id="547" r:id="rId29"/>
    <p:sldId id="521" r:id="rId30"/>
    <p:sldId id="522" r:id="rId31"/>
    <p:sldId id="538" r:id="rId32"/>
    <p:sldId id="565" r:id="rId33"/>
    <p:sldId id="573" r:id="rId34"/>
    <p:sldId id="549" r:id="rId35"/>
    <p:sldId id="566" r:id="rId36"/>
    <p:sldId id="552" r:id="rId37"/>
    <p:sldId id="553" r:id="rId38"/>
    <p:sldId id="561" r:id="rId39"/>
    <p:sldId id="567" r:id="rId40"/>
    <p:sldId id="563" r:id="rId41"/>
    <p:sldId id="572" r:id="rId42"/>
    <p:sldId id="574" r:id="rId43"/>
    <p:sldId id="578" r:id="rId44"/>
    <p:sldId id="577" r:id="rId45"/>
    <p:sldId id="575" r:id="rId46"/>
    <p:sldId id="576" r:id="rId4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3"/>
    <a:srgbClr val="92D050"/>
    <a:srgbClr val="E63946"/>
    <a:srgbClr val="F4A261"/>
    <a:srgbClr val="FF9999"/>
    <a:srgbClr val="D5EDFF"/>
    <a:srgbClr val="0192FF"/>
    <a:srgbClr val="9BD4FF"/>
    <a:srgbClr val="F9CDA9"/>
    <a:srgbClr val="E89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88368" autoAdjust="0"/>
  </p:normalViewPr>
  <p:slideViewPr>
    <p:cSldViewPr snapToGrid="0">
      <p:cViewPr varScale="1">
        <p:scale>
          <a:sx n="101" d="100"/>
          <a:sy n="101" d="100"/>
        </p:scale>
        <p:origin x="99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</dgm:pt>
    <dgm:pt modelId="{0E21818D-0D91-4690-B39D-C43DA1AF364C}" type="pres">
      <dgm:prSet presAssocID="{AB1BE70D-BC0A-4BFF-B505-8EC8D07A6863}" presName="sibTrans" presStyleLbl="sibTrans2D1" presStyleIdx="0" presStyleCnt="4"/>
      <dgm:spPr/>
    </dgm:pt>
    <dgm:pt modelId="{C1D440E1-3E57-4FE1-9418-7A4C76779158}" type="pres">
      <dgm:prSet presAssocID="{AB1BE70D-BC0A-4BFF-B505-8EC8D07A6863}" presName="connectorText" presStyleLbl="sibTrans2D1" presStyleIdx="0" presStyleCnt="4"/>
      <dgm:spPr/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</dgm:pt>
    <dgm:pt modelId="{1BA80DAA-8542-4295-975F-8E5E90F70324}" type="pres">
      <dgm:prSet presAssocID="{21B1F5A9-0FC6-4630-8289-0575977ECA6B}" presName="sibTrans" presStyleLbl="sibTrans2D1" presStyleIdx="1" presStyleCnt="4"/>
      <dgm:spPr/>
    </dgm:pt>
    <dgm:pt modelId="{B55C6608-2BFA-46AE-B4AC-EC5E3ACE5215}" type="pres">
      <dgm:prSet presAssocID="{21B1F5A9-0FC6-4630-8289-0575977ECA6B}" presName="connectorText" presStyleLbl="sibTrans2D1" presStyleIdx="1" presStyleCnt="4"/>
      <dgm:spPr/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</dgm:pt>
    <dgm:pt modelId="{08AE1717-542C-4A25-B6CE-77E8EB8D8E93}" type="pres">
      <dgm:prSet presAssocID="{37CE5AA4-4AA4-49FE-9CE7-088DD969629F}" presName="sibTrans" presStyleLbl="sibTrans2D1" presStyleIdx="2" presStyleCnt="4"/>
      <dgm:spPr/>
    </dgm:pt>
    <dgm:pt modelId="{923C8EBB-9F50-49D4-94B8-6195C4170AF5}" type="pres">
      <dgm:prSet presAssocID="{37CE5AA4-4AA4-49FE-9CE7-088DD969629F}" presName="connectorText" presStyleLbl="sibTrans2D1" presStyleIdx="2" presStyleCnt="4"/>
      <dgm:spPr/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</dgm:pt>
    <dgm:pt modelId="{6A281D32-53FB-4EDF-BD57-EB9F2F5B1B54}" type="pres">
      <dgm:prSet presAssocID="{F90C9616-632F-4858-B057-2EB089B53355}" presName="sibTrans" presStyleLbl="sibTrans2D1" presStyleIdx="3" presStyleCnt="4"/>
      <dgm:spPr/>
    </dgm:pt>
    <dgm:pt modelId="{33E94F93-97E0-43DC-B4E8-BCB988A45986}" type="pres">
      <dgm:prSet presAssocID="{F90C9616-632F-4858-B057-2EB089B53355}" presName="connectorText" presStyleLbl="sibTrans2D1" presStyleIdx="3" presStyleCnt="4"/>
      <dgm:spPr/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3"/>
      <dgm:spPr/>
    </dgm:pt>
    <dgm:pt modelId="{03B20916-C25E-4630-BAB6-49F903AA5654}" type="pres">
      <dgm:prSet presAssocID="{4C7CC6A9-DD62-48DF-8C18-ED994CD2C758}" presName="connectorText" presStyleLbl="sibTrans2D1" presStyleIdx="1" presStyleCnt="3"/>
      <dgm:spPr/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2" presStyleCnt="3"/>
      <dgm:spPr/>
    </dgm:pt>
    <dgm:pt modelId="{83D54FA9-832A-4D3B-8745-3174460457A9}" type="pres">
      <dgm:prSet presAssocID="{99063CB1-CB4A-4A70-92C7-17A84C4E37F8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fr-FR" noProof="0" dirty="0" err="1"/>
            <a:t>μm</a:t>
          </a:r>
          <a:r>
            <a:rPr lang="fr-FR" noProof="0" dirty="0"/>
            <a:t> et 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déclinable à plusieurs échelles</a:t>
          </a:r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1" presStyleCnt="3"/>
      <dgm:spPr/>
    </dgm:pt>
    <dgm:pt modelId="{83D54FA9-832A-4D3B-8745-3174460457A9}" type="pres">
      <dgm:prSet presAssocID="{99063CB1-CB4A-4A70-92C7-17A84C4E37F8}" presName="connectorText" presStyleLbl="sibTrans2D1" presStyleIdx="1" presStyleCnt="3"/>
      <dgm:spPr/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</dgm:pt>
    <dgm:pt modelId="{9528AB06-6577-474C-AF5B-C9F1F676A943}" type="pres">
      <dgm:prSet presAssocID="{9F920D50-8CB0-4C7F-8E82-44AADD56C961}" presName="sibTrans" presStyleLbl="sibTrans2D1" presStyleIdx="2" presStyleCnt="3"/>
      <dgm:spPr/>
    </dgm:pt>
    <dgm:pt modelId="{37B9EEB8-5CA9-4F09-A8BA-C19DD077E1FF}" type="pres">
      <dgm:prSet presAssocID="{9F920D50-8CB0-4C7F-8E82-44AADD56C961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6D802942-305D-4A63-A70B-A83959973CD7}" type="presOf" srcId="{E417D7A4-89E9-4D9A-98CE-08D85FFC1BE3}" destId="{CF73BB5E-78AE-4573-B7E4-11199CC06C3E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254B1EAE-A077-4BDE-A19F-30F1F3B67682}" type="presOf" srcId="{9F920D50-8CB0-4C7F-8E82-44AADD56C961}" destId="{9528AB06-6577-474C-AF5B-C9F1F676A943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DABD07CE-009A-4A62-B2F7-6170D36D4CCD}" type="presOf" srcId="{9F920D50-8CB0-4C7F-8E82-44AADD56C961}" destId="{37B9EEB8-5CA9-4F09-A8BA-C19DD077E1FF}" srcOrd="1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C5CB553F-51EB-4563-9470-C4E789EE9CDD}" type="presParOf" srcId="{86F44951-697F-4B4C-9B44-62307895CC49}" destId="{D316C892-EA44-405E-8E9B-45B807E4DE36}" srcOrd="2" destOrd="0" presId="urn:microsoft.com/office/officeart/2005/8/layout/process2"/>
    <dgm:cxn modelId="{55D79B3E-3614-4341-9BB3-A9BE3737E69A}" type="presParOf" srcId="{86F44951-697F-4B4C-9B44-62307895CC49}" destId="{3BAC0934-7CC4-4884-A529-4F3D006F7E3F}" srcOrd="3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7133E93E-BB3B-4D34-B728-E62316C3C439}" type="presParOf" srcId="{86F44951-697F-4B4C-9B44-62307895CC49}" destId="{CF73BB5E-78AE-4573-B7E4-11199CC06C3E}" srcOrd="4" destOrd="0" presId="urn:microsoft.com/office/officeart/2005/8/layout/process2"/>
    <dgm:cxn modelId="{98337220-8D9D-492B-9E07-F354937EB66A}" type="presParOf" srcId="{86F44951-697F-4B4C-9B44-62307895CC49}" destId="{9528AB06-6577-474C-AF5B-C9F1F676A943}" srcOrd="5" destOrd="0" presId="urn:microsoft.com/office/officeart/2005/8/layout/process2"/>
    <dgm:cxn modelId="{57A68C25-8A25-4C19-9CD0-2AF795BE7650}" type="presParOf" srcId="{9528AB06-6577-474C-AF5B-C9F1F676A943}" destId="{37B9EEB8-5CA9-4F09-A8BA-C19DD077E1FF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résolu et grande plage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2"/>
      <dgm:spPr/>
    </dgm:pt>
    <dgm:pt modelId="{BC97E962-0D39-46A6-BC91-2DAA4A426038}" type="pres">
      <dgm:prSet presAssocID="{9537C742-9A3B-46B7-8E78-762A340E3207}" presName="connectorText" presStyleLbl="sibTrans2D1" presStyleIdx="0" presStyleCnt="2"/>
      <dgm:spPr/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2"/>
      <dgm:spPr/>
    </dgm:pt>
    <dgm:pt modelId="{03B20916-C25E-4630-BAB6-49F903AA5654}" type="pres">
      <dgm:prSet presAssocID="{4C7CC6A9-DD62-48DF-8C18-ED994CD2C758}" presName="connectorText" presStyleLbl="sibTrans2D1" presStyleIdx="1" presStyleCnt="2"/>
      <dgm:spPr/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</dgm:pt>
    <dgm:pt modelId="{DCCF6E2D-8275-47B9-AFEF-6E77D1BE3957}" type="pres">
      <dgm:prSet presAssocID="{9537C742-9A3B-46B7-8E78-762A340E3207}" presName="sibTrans" presStyleLbl="sibTrans2D1" presStyleIdx="0" presStyleCnt="3"/>
      <dgm:spPr/>
    </dgm:pt>
    <dgm:pt modelId="{BC97E962-0D39-46A6-BC91-2DAA4A426038}" type="pres">
      <dgm:prSet presAssocID="{9537C742-9A3B-46B7-8E78-762A340E3207}" presName="connectorText" presStyleLbl="sibTrans2D1" presStyleIdx="0" presStyleCnt="3"/>
      <dgm:spPr/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</dgm:pt>
    <dgm:pt modelId="{97347656-1E55-461F-964E-5895C2BF8746}" type="pres">
      <dgm:prSet presAssocID="{4C7CC6A9-DD62-48DF-8C18-ED994CD2C758}" presName="sibTrans" presStyleLbl="sibTrans2D1" presStyleIdx="1" presStyleCnt="3"/>
      <dgm:spPr/>
    </dgm:pt>
    <dgm:pt modelId="{03B20916-C25E-4630-BAB6-49F903AA5654}" type="pres">
      <dgm:prSet presAssocID="{4C7CC6A9-DD62-48DF-8C18-ED994CD2C758}" presName="connectorText" presStyleLbl="sibTrans2D1" presStyleIdx="1" presStyleCnt="3"/>
      <dgm:spPr/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</dgm:pt>
    <dgm:pt modelId="{3BAC0934-7CC4-4884-A529-4F3D006F7E3F}" type="pres">
      <dgm:prSet presAssocID="{99063CB1-CB4A-4A70-92C7-17A84C4E37F8}" presName="sibTrans" presStyleLbl="sibTrans2D1" presStyleIdx="2" presStyleCnt="3"/>
      <dgm:spPr/>
    </dgm:pt>
    <dgm:pt modelId="{83D54FA9-832A-4D3B-8745-3174460457A9}" type="pres">
      <dgm:prSet presAssocID="{99063CB1-CB4A-4A70-92C7-17A84C4E37F8}" presName="connectorText" presStyleLbl="sibTrans2D1" presStyleIdx="2" presStyleCnt="3"/>
      <dgm:spPr/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</dgm:pt>
  </dgm:ptLst>
  <dgm:cxnLst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Mire périodique encodée acquise</a:t>
          </a:r>
        </a:p>
      </dsp:txBody>
      <dsp:txXfrm>
        <a:off x="53429" y="1537005"/>
        <a:ext cx="1546994" cy="1900678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537005"/>
        <a:ext cx="1546994" cy="1900678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537005"/>
        <a:ext cx="1546994" cy="1900678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537005"/>
        <a:ext cx="1546994" cy="1900678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Seuillage adaptatif </a:t>
          </a:r>
          <a:r>
            <a:rPr lang="fr-FR" sz="1800" b="0" kern="1200" noProof="0" dirty="0"/>
            <a:t>pour la détection robuste de la présence – absence des points</a:t>
          </a:r>
        </a:p>
      </dsp:txBody>
      <dsp:txXfrm>
        <a:off x="9255643" y="1537005"/>
        <a:ext cx="1546994" cy="1900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7711" y="1590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Mesurer la justesse d’un robot à articulations souples</a:t>
          </a:r>
        </a:p>
      </dsp:txBody>
      <dsp:txXfrm>
        <a:off x="925044" y="18923"/>
        <a:ext cx="2304477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7711" y="889258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7 lieux de mesure, plusieurs échelles</a:t>
          </a:r>
        </a:p>
      </dsp:txBody>
      <dsp:txXfrm>
        <a:off x="925044" y="906591"/>
        <a:ext cx="2304477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7711" y="1776926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Mesure de pose multi-DDL de la plateforme centrale</a:t>
          </a:r>
        </a:p>
      </dsp:txBody>
      <dsp:txXfrm>
        <a:off x="925044" y="1794259"/>
        <a:ext cx="2304477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7711" y="2664594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Résolution en translation de 8.2 nm</a:t>
          </a:r>
          <a:br>
            <a:rPr lang="fr-FR" sz="1200" kern="1200" noProof="0" dirty="0"/>
          </a:br>
          <a:r>
            <a:rPr lang="fr-FR" sz="1200" kern="1200" noProof="0" dirty="0"/>
            <a:t>en rotation de 2.6 </a:t>
          </a:r>
          <a:r>
            <a:rPr lang="fr-FR" sz="1200" kern="1200" noProof="0" dirty="0" err="1"/>
            <a:t>μrad</a:t>
          </a:r>
          <a:r>
            <a:rPr lang="fr-FR" sz="1200" kern="1200" noProof="0" dirty="0"/>
            <a:t>.</a:t>
          </a:r>
        </a:p>
      </dsp:txBody>
      <dsp:txXfrm>
        <a:off x="925044" y="2681927"/>
        <a:ext cx="2304477" cy="5571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2308" y="1590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Mesurer la justesse d’un robot à articulations souples</a:t>
          </a:r>
        </a:p>
      </dsp:txBody>
      <dsp:txXfrm>
        <a:off x="919641" y="18923"/>
        <a:ext cx="2315284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2308" y="889258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Mesurer la position directement sur la plateforme centrale</a:t>
          </a:r>
        </a:p>
      </dsp:txBody>
      <dsp:txXfrm>
        <a:off x="919641" y="906591"/>
        <a:ext cx="2315284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CF73BB5E-78AE-4573-B7E4-11199CC06C3E}">
      <dsp:nvSpPr>
        <dsp:cNvPr id="0" name=""/>
        <dsp:cNvSpPr/>
      </dsp:nvSpPr>
      <dsp:spPr>
        <a:xfrm>
          <a:off x="902308" y="1776926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Mire déclinable à plusieurs échelles</a:t>
          </a:r>
        </a:p>
      </dsp:txBody>
      <dsp:txXfrm>
        <a:off x="919641" y="1794259"/>
        <a:ext cx="2315284" cy="557112"/>
      </dsp:txXfrm>
    </dsp:sp>
    <dsp:sp modelId="{9528AB06-6577-474C-AF5B-C9F1F676A943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2308" y="2664594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Résolution en translation de 3.41 </a:t>
          </a:r>
          <a:r>
            <a:rPr lang="fr-FR" sz="1300" kern="1200" noProof="0" dirty="0" err="1"/>
            <a:t>μm</a:t>
          </a:r>
          <a:r>
            <a:rPr lang="fr-FR" sz="1300" kern="1200" noProof="0" dirty="0"/>
            <a:t> et en rotation de 14.3 </a:t>
          </a:r>
          <a:r>
            <a:rPr lang="fr-FR" sz="1300" kern="1200" noProof="0" dirty="0" err="1"/>
            <a:t>μrad</a:t>
          </a:r>
          <a:r>
            <a:rPr lang="fr-FR" sz="1300" kern="1200" noProof="0" dirty="0"/>
            <a:t>.</a:t>
          </a:r>
        </a:p>
      </dsp:txBody>
      <dsp:txXfrm>
        <a:off x="919641" y="2681927"/>
        <a:ext cx="2315284" cy="5571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Pas de capteur assez résolu et grande plage</a:t>
          </a:r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01/10/2021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>
                <a:effectLst/>
              </a:rPr>
              <a:t>Avant de commencer je tiens à remercier les membres du jury pour leur présence aujourd’hui, que ce soit en présentiel ou à distance ainsi que mes directeurs de thèse pour leur accompagnement et leur soutien tout au long de ce doctorat…</a:t>
            </a:r>
          </a:p>
          <a:p>
            <a:endParaRPr lang="en-US" i="1" dirty="0">
              <a:effectLst/>
            </a:endParaRPr>
          </a:p>
          <a:p>
            <a:r>
              <a:rPr lang="en-US" i="1" dirty="0" err="1">
                <a:effectLst/>
              </a:rPr>
              <a:t>Cette</a:t>
            </a:r>
            <a:r>
              <a:rPr lang="en-US" i="1" baseline="0" dirty="0">
                <a:effectLst/>
              </a:rPr>
              <a:t> these a </a:t>
            </a:r>
            <a:r>
              <a:rPr lang="en-US" i="1" baseline="0" dirty="0" err="1">
                <a:effectLst/>
              </a:rPr>
              <a:t>été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menée</a:t>
            </a:r>
            <a:r>
              <a:rPr lang="en-US" i="1" baseline="0" dirty="0">
                <a:effectLst/>
              </a:rPr>
              <a:t> au sein de </a:t>
            </a:r>
            <a:r>
              <a:rPr lang="en-US" i="1" baseline="0" dirty="0" err="1">
                <a:effectLst/>
              </a:rPr>
              <a:t>l’institut</a:t>
            </a:r>
            <a:r>
              <a:rPr lang="en-US" i="1" baseline="0" dirty="0">
                <a:effectLst/>
              </a:rPr>
              <a:t> FEMTO-ST et plus </a:t>
            </a:r>
            <a:r>
              <a:rPr lang="en-US" i="1" baseline="0" dirty="0" err="1">
                <a:effectLst/>
              </a:rPr>
              <a:t>particulièrement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le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 AS2M. </a:t>
            </a:r>
            <a:r>
              <a:rPr lang="en-US" i="1" baseline="0" dirty="0" err="1">
                <a:effectLst/>
              </a:rPr>
              <a:t>Ces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travaux</a:t>
            </a:r>
            <a:r>
              <a:rPr lang="en-US" i="1" baseline="0" dirty="0">
                <a:effectLst/>
              </a:rPr>
              <a:t> de recherché </a:t>
            </a:r>
            <a:r>
              <a:rPr lang="en-US" i="1" baseline="0" dirty="0" err="1">
                <a:effectLst/>
              </a:rPr>
              <a:t>s’inscrivent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la </a:t>
            </a:r>
            <a:r>
              <a:rPr lang="en-US" i="1" baseline="0" dirty="0" err="1">
                <a:effectLst/>
              </a:rPr>
              <a:t>thénatique</a:t>
            </a:r>
            <a:r>
              <a:rPr lang="en-US" i="1" baseline="0" dirty="0">
                <a:effectLst/>
              </a:rPr>
              <a:t> de </a:t>
            </a:r>
            <a:r>
              <a:rPr lang="en-US" i="1" baseline="0" dirty="0" err="1">
                <a:effectLst/>
              </a:rPr>
              <a:t>ce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, à savoir la </a:t>
            </a:r>
            <a:r>
              <a:rPr lang="en-US" i="1" baseline="0" dirty="0" err="1">
                <a:effectLst/>
              </a:rPr>
              <a:t>mirorobotique</a:t>
            </a:r>
            <a:r>
              <a:rPr lang="en-US" i="1" baseline="0" dirty="0">
                <a:effectLst/>
              </a:rPr>
              <a:t> et son champ </a:t>
            </a:r>
            <a:r>
              <a:rPr lang="en-US" i="1" baseline="0" dirty="0" err="1">
                <a:effectLst/>
              </a:rPr>
              <a:t>applicatif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varié</a:t>
            </a:r>
            <a:r>
              <a:rPr lang="en-US" i="1" baseline="0" dirty="0">
                <a:effectLst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</a:t>
            </a:r>
            <a:r>
              <a:rPr lang="en-US" baseline="0" dirty="0"/>
              <a:t> de la phase par rapport au pixel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Étude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signaux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périodiques</a:t>
            </a:r>
            <a:r>
              <a:rPr lang="en-US" baseline="0" dirty="0">
                <a:solidFill>
                  <a:srgbClr val="FF0000"/>
                </a:solidFill>
              </a:rPr>
              <a:t> avec </a:t>
            </a:r>
            <a:r>
              <a:rPr lang="en-US" baseline="0" dirty="0" err="1">
                <a:solidFill>
                  <a:srgbClr val="FF0000"/>
                </a:solidFill>
              </a:rPr>
              <a:t>cette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méthode</a:t>
            </a:r>
            <a:r>
              <a:rPr lang="en-US" baseline="0" dirty="0">
                <a:solidFill>
                  <a:srgbClr val="FF0000"/>
                </a:solidFill>
              </a:rPr>
              <a:t> = </a:t>
            </a:r>
            <a:r>
              <a:rPr lang="en-US" baseline="0" dirty="0" err="1">
                <a:solidFill>
                  <a:srgbClr val="FF0000"/>
                </a:solidFill>
              </a:rPr>
              <a:t>ce</a:t>
            </a:r>
            <a:r>
              <a:rPr lang="en-US" baseline="0" dirty="0">
                <a:solidFill>
                  <a:srgbClr val="FF0000"/>
                </a:solidFill>
              </a:rPr>
              <a:t> qui </a:t>
            </a:r>
            <a:r>
              <a:rPr lang="en-US" baseline="0" dirty="0" err="1">
                <a:solidFill>
                  <a:srgbClr val="FF0000"/>
                </a:solidFill>
              </a:rPr>
              <a:t>marche</a:t>
            </a:r>
            <a:r>
              <a:rPr lang="en-US" baseline="0" dirty="0">
                <a:solidFill>
                  <a:srgbClr val="FF0000"/>
                </a:solidFill>
              </a:rPr>
              <a:t> le </a:t>
            </a:r>
            <a:r>
              <a:rPr lang="en-US" baseline="0" dirty="0" err="1">
                <a:solidFill>
                  <a:srgbClr val="FF0000"/>
                </a:solidFill>
              </a:rPr>
              <a:t>mieux</a:t>
            </a: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en-US" dirty="0"/>
          </a:p>
          <a:p>
            <a:r>
              <a:rPr lang="en-US" dirty="0"/>
              <a:t>Bien</a:t>
            </a:r>
            <a:r>
              <a:rPr lang="en-US" baseline="0" dirty="0"/>
              <a:t> 6 </a:t>
            </a:r>
            <a:r>
              <a:rPr lang="en-US" baseline="0" dirty="0" err="1"/>
              <a:t>infos</a:t>
            </a:r>
            <a:r>
              <a:rPr lang="en-US" baseline="0" dirty="0"/>
              <a:t> </a:t>
            </a:r>
            <a:r>
              <a:rPr lang="en-US" baseline="0" dirty="0" err="1"/>
              <a:t>indépendantes</a:t>
            </a:r>
            <a:r>
              <a:rPr lang="en-US" baseline="0" dirty="0"/>
              <a:t>, que </a:t>
            </a:r>
            <a:r>
              <a:rPr lang="en-US" baseline="0" dirty="0" err="1"/>
              <a:t>l’on</a:t>
            </a:r>
            <a:r>
              <a:rPr lang="en-US" baseline="0" dirty="0"/>
              <a:t>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respirer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62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 pas </a:t>
            </a:r>
            <a:r>
              <a:rPr lang="en-US" dirty="0" err="1"/>
              <a:t>oublier</a:t>
            </a:r>
            <a:r>
              <a:rPr lang="en-US" dirty="0"/>
              <a:t> de dire </a:t>
            </a:r>
            <a:r>
              <a:rPr lang="en-US" dirty="0" err="1"/>
              <a:t>qu’on</a:t>
            </a:r>
            <a:r>
              <a:rPr lang="en-US" dirty="0"/>
              <a:t> a </a:t>
            </a:r>
            <a:r>
              <a:rPr lang="en-US" dirty="0" err="1"/>
              <a:t>bien</a:t>
            </a:r>
            <a:r>
              <a:rPr lang="en-US" dirty="0"/>
              <a:t> le </a:t>
            </a:r>
            <a:r>
              <a:rPr lang="en-US" dirty="0" err="1"/>
              <a:t>détrompeur</a:t>
            </a:r>
            <a:r>
              <a:rPr lang="en-US" dirty="0"/>
              <a:t> </a:t>
            </a:r>
            <a:r>
              <a:rPr lang="en-US" dirty="0" err="1"/>
              <a:t>d’angle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3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29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822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reflexion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Difficulté</a:t>
            </a:r>
            <a:r>
              <a:rPr lang="en-US" dirty="0"/>
              <a:t> </a:t>
            </a:r>
            <a:r>
              <a:rPr lang="en-US" dirty="0" err="1"/>
              <a:t>d’insérer</a:t>
            </a:r>
            <a:r>
              <a:rPr lang="en-US" dirty="0"/>
              <a:t> des </a:t>
            </a:r>
            <a:r>
              <a:rPr lang="en-US" dirty="0" err="1"/>
              <a:t>capteurs</a:t>
            </a:r>
            <a:r>
              <a:rPr lang="en-US" dirty="0"/>
              <a:t> sur </a:t>
            </a:r>
            <a:r>
              <a:rPr lang="en-US" dirty="0" err="1"/>
              <a:t>microrobots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27873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078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786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FF0000"/>
                </a:solidFill>
              </a:rPr>
              <a:t>Bien faire le </a:t>
            </a:r>
            <a:r>
              <a:rPr lang="fr-FR" dirty="0" err="1">
                <a:solidFill>
                  <a:srgbClr val="FF0000"/>
                </a:solidFill>
              </a:rPr>
              <a:t>distingo</a:t>
            </a:r>
            <a:r>
              <a:rPr lang="fr-FR" dirty="0">
                <a:solidFill>
                  <a:srgbClr val="FF0000"/>
                </a:solidFill>
              </a:rPr>
              <a:t> entre phase de la mire et phase de l’onde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fr-FR" dirty="0"/>
              <a:t>Présentation du dispo</a:t>
            </a:r>
          </a:p>
          <a:p>
            <a:pPr marL="342900" indent="-342900">
              <a:buAutoNum type="arabicParenR"/>
            </a:pPr>
            <a:r>
              <a:rPr lang="fr-FR" dirty="0"/>
              <a:t>Image intensité / phase de l’onde</a:t>
            </a:r>
          </a:p>
          <a:p>
            <a:pPr marL="342900" indent="-342900">
              <a:buAutoNum type="arabicParenR"/>
            </a:pPr>
            <a:r>
              <a:rPr lang="fr-FR" dirty="0"/>
              <a:t>Résultats</a:t>
            </a:r>
          </a:p>
          <a:p>
            <a:pPr marL="342900" indent="-342900">
              <a:buAutoNum type="arabicParenR"/>
            </a:pPr>
            <a:r>
              <a:rPr lang="fr-FR" dirty="0"/>
              <a:t>Problématique distance de reconstruction </a:t>
            </a:r>
            <a:r>
              <a:rPr lang="fr-FR" dirty="0">
                <a:sym typeface="Wingdings" panose="05000000000000000000" pitchFamily="2" charset="2"/>
              </a:rPr>
              <a:t> Stéphane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85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84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12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077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6107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5051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0548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4254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123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457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64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01/10/2021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‹N°›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01/10/2021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01/10/2021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01/10/2021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01/10/2021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01/10/2021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file:///G:\Utilisateurs\antoine.andre\Documents\webDev\PhD_defense\videos\part_2_methods\export_1D_signal_expansion\video_assembly_1D_export.mp4" TargetMode="External"/><Relationship Id="rId1" Type="http://schemas.microsoft.com/office/2007/relationships/media" Target="file:///G:\Utilisateurs\antoine.andre\Documents\webDev\PhD_defense\videos\part_2_methods\export_1D_signal_expansion\video_assembly_1D_export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G:\Utilisateurs\antoine.andre\Documents\webDev\PhD_defense\videos\part_2_methods\export_1D_phase_retrieving\sinewave_1D_unwrapped_phase.mp4" TargetMode="External"/><Relationship Id="rId13" Type="http://schemas.openxmlformats.org/officeDocument/2006/relationships/image" Target="../media/image38.png"/><Relationship Id="rId3" Type="http://schemas.microsoft.com/office/2007/relationships/media" Target="file:///G:\Utilisateurs\antoine.andre\Documents\webDev\PhD_defense\videos\part_2_methods\export_1D_phase_retrieving\signal_1D_sampled_FT.mp4" TargetMode="External"/><Relationship Id="rId7" Type="http://schemas.microsoft.com/office/2007/relationships/media" Target="file:///G:\Utilisateurs\antoine.andre\Documents\webDev\PhD_defense\videos\part_2_methods\export_1D_phase_retrieving\sinewave_1D_unwrapped_phase.mp4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variable_phi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variable_phi.mp4" TargetMode="External"/><Relationship Id="rId6" Type="http://schemas.openxmlformats.org/officeDocument/2006/relationships/video" Target="file:///G:\Utilisateurs\antoine.andre\Documents\webDev\PhD_defense\videos\part_2_methods\export_1D_phase_retrieving\sinewave_1D_wrapped_phase.mp4" TargetMode="External"/><Relationship Id="rId11" Type="http://schemas.openxmlformats.org/officeDocument/2006/relationships/image" Target="../media/image33.png"/><Relationship Id="rId5" Type="http://schemas.microsoft.com/office/2007/relationships/media" Target="file:///G:\Utilisateurs\antoine.andre\Documents\webDev\PhD_defense\videos\part_2_methods\export_1D_phase_retrieving\sinewave_1D_wrapped_phase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1.xml"/><Relationship Id="rId4" Type="http://schemas.openxmlformats.org/officeDocument/2006/relationships/video" Target="file:///G:\Utilisateurs\antoine.andre\Documents\webDev\PhD_defense\videos\part_2_methods\export_1D_phase_retrieving\signal_1D_sampled_FT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2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file:///G:\Utilisateurs\antoine.andre\Documents\webDev\PhD_defense\videos\part_2_methods\simu_3D_video.mp4" TargetMode="External"/><Relationship Id="rId1" Type="http://schemas.microsoft.com/office/2007/relationships/media" Target="file:///G:\Utilisateurs\antoine.andre\Documents\webDev\PhD_defense\videos\part_2_methods\simu_3D_video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_schema-01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2_methods\(FIG2)pattern_referential_conventions-01.png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12" Type="http://schemas.openxmlformats.org/officeDocument/2006/relationships/image" Target="../media/image54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53.png"/><Relationship Id="rId5" Type="http://schemas.openxmlformats.org/officeDocument/2006/relationships/image" Target="../media/image40.png"/><Relationship Id="rId10" Type="http://schemas.openxmlformats.org/officeDocument/2006/relationships/image" Target="../media/image520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500.png"/><Relationship Id="rId1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21" Type="http://schemas.openxmlformats.org/officeDocument/2006/relationships/image" Target="../media/image67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8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5" Type="http://schemas.openxmlformats.org/officeDocument/2006/relationships/image" Target="../media/image61.png"/><Relationship Id="rId5" Type="http://schemas.openxmlformats.org/officeDocument/2006/relationships/image" Target="../media/image590.png"/><Relationship Id="rId19" Type="http://schemas.openxmlformats.org/officeDocument/2006/relationships/image" Target="../media/image62.png"/><Relationship Id="rId4" Type="http://schemas.openxmlformats.org/officeDocument/2006/relationships/image" Target="../media/image50.png"/><Relationship Id="rId22" Type="http://schemas.openxmlformats.org/officeDocument/2006/relationships/image" Target="../media/image68.png"/><Relationship Id="rId1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0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file:///G:\Utilisateurs\antoine.andre\Documents\webDev\PhD_defense\figures\part_2_methods\explicationCodage(FIG1).png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file:///G:\Utilisateurs\antoine.andre\Documents\webDev\PhD_defense\figures\part_2_methods\decodageSequenceThumbnail(FIG4).png" TargetMode="External"/><Relationship Id="rId10" Type="http://schemas.microsoft.com/office/2007/relationships/diagramDrawing" Target="../diagrams/drawing1.xml"/><Relationship Id="rId4" Type="http://schemas.openxmlformats.org/officeDocument/2006/relationships/image" Target="file:///G:\Utilisateurs\antoine.andre\Documents\webDev\PhD_defense\figures\part_2_methods\backgroundForegroundRGB(FIG3).png" TargetMode="External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file:///G:\Utilisateurs\antoine.andre\Documents\webDev\PhD_defense\figures\part_3_performances\resolutionBasseLumiere(FIG7).png" TargetMode="External"/><Relationship Id="rId11" Type="http://schemas.openxmlformats.org/officeDocument/2006/relationships/image" Target="file:///D:\webDev\PhD_defense\figures\part_3_performances\setup_validation_resolution_3DDL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81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4.png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8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(FIG10a)resolution_off_axis_microscope.png" TargetMode="External"/><Relationship Id="rId2" Type="http://schemas.openxmlformats.org/officeDocument/2006/relationships/video" Target="file:///G:\Utilisateurs\antoine.andre\Documents\webDev\PhD_defense\videos\part_3_performances\Supp_Mat_3.mp4" TargetMode="External"/><Relationship Id="rId1" Type="http://schemas.microsoft.com/office/2007/relationships/media" Target="file:///G:\Utilisateurs\antoine.andre\Documents\webDev\PhD_defense\videos\part_3_performances\Supp_Mat_3.mp4" TargetMode="External"/><Relationship Id="rId6" Type="http://schemas.openxmlformats.org/officeDocument/2006/relationships/image" Target="../media/image65.png"/><Relationship Id="rId11" Type="http://schemas.openxmlformats.org/officeDocument/2006/relationships/image" Target="../media/image8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image" Target="../media/image10.jpe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part_3_performances\(FIG13b)comparison_6Dof_angles.png" TargetMode="External"/><Relationship Id="rId11" Type="http://schemas.openxmlformats.org/officeDocument/2006/relationships/image" Target="../media/image86.png"/><Relationship Id="rId5" Type="http://schemas.openxmlformats.org/officeDocument/2006/relationships/image" Target="file:///G:\Utilisateurs\antoine.andre\Documents\webDev\PhD_defense\figures\part_3_performances\(FIG13a)comparison_6Dof_translations.png" TargetMode="External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3_performances\resolutionBasseLumiere(FIG7).png" TargetMode="External"/><Relationship Id="rId5" Type="http://schemas.openxmlformats.org/officeDocument/2006/relationships/image" Target="file:///D:\webDev\PhD_defense\figures\part_3_performances\occlusionPercentageComparison(FIG10).png" TargetMode="External"/><Relationship Id="rId4" Type="http://schemas.openxmlformats.org/officeDocument/2006/relationships/image" Target="file:///D:\webDev\PhD_defense\figures\part_3_performances\courbeDefocus(FIG8).p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4_applications\vernier_website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videos\part_4_applications\bitmappattern_0.gi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videos\part_4_applications\qrcodepattern.gif" TargetMode="External"/><Relationship Id="rId5" Type="http://schemas.openxmlformats.org/officeDocument/2006/relationships/image" Target="file:///D:\webDev\PhD_defense\videos\part_4_applications\megarenapattern.gif" TargetMode="External"/><Relationship Id="rId10" Type="http://schemas.openxmlformats.org/officeDocument/2006/relationships/image" Target="file:///D:\webDev\PhD_defense\figures\part_4_applications\vernier_doc.PNG" TargetMode="External"/><Relationship Id="rId4" Type="http://schemas.openxmlformats.org/officeDocument/2006/relationships/image" Target="file:///D:\webDev\PhD_defense\videos\part_4_applications\periodicpattern2.gif" TargetMode="External"/><Relationship Id="rId9" Type="http://schemas.openxmlformats.org/officeDocument/2006/relationships/hyperlink" Target="https://projects.femto-st.fr/vernier/en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openxmlformats.org/officeDocument/2006/relationships/image" Target="file:///D:\webDev\PhD_defense\figures\part_4_applications\triskele_bot_Benjamin_schema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4_applications\setup_expe_triskele.png" TargetMode="Externa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video" Target="file:///G:\Utilisateurs\antoine.andre\Documents\webDev\PhD_defense\videos\part_4_applications\robot_oscar_icra.mp4" TargetMode="External"/><Relationship Id="rId16" Type="http://schemas.openxmlformats.org/officeDocument/2006/relationships/diagramColors" Target="../diagrams/colors3.xml"/><Relationship Id="rId1" Type="http://schemas.microsoft.com/office/2007/relationships/media" Target="file:///G:\Utilisateurs\antoine.andre\Documents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openxmlformats.org/officeDocument/2006/relationships/diagramColors" Target="../diagrams/colors2.xml"/><Relationship Id="rId5" Type="http://schemas.openxmlformats.org/officeDocument/2006/relationships/image" Target="../media/image10.jpeg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78.png"/><Relationship Id="rId4" Type="http://schemas.openxmlformats.org/officeDocument/2006/relationships/notesSlide" Target="../notesSlides/notesSlide28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image" Target="file:///D:\webDev\PhD_defense\figures\part_4_applications\CTJoint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4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G:\Utilisateurs\antoine.andre\Documents\webDev\PhD_defense\videos\part_4_applications\single_fiber_compression_test_2.mp4" TargetMode="External"/><Relationship Id="rId1" Type="http://schemas.microsoft.com/office/2007/relationships/media" Target="file:///G:\Utilisateurs\antoine.andre\Documents\webDev\PhD_defense\videos\part_4_applications\single_fiber_compression_test_2.mp4" TargetMode="External"/><Relationship Id="rId6" Type="http://schemas.openxmlformats.org/officeDocument/2006/relationships/diagramData" Target="../diagrams/data5.xml"/><Relationship Id="rId11" Type="http://schemas.openxmlformats.org/officeDocument/2006/relationships/image" Target="../media/image10.jpeg"/><Relationship Id="rId5" Type="http://schemas.openxmlformats.org/officeDocument/2006/relationships/image" Target="../media/image79.png"/><Relationship Id="rId10" Type="http://schemas.microsoft.com/office/2007/relationships/diagramDrawing" Target="../diagrams/drawing4.xml"/><Relationship Id="rId4" Type="http://schemas.openxmlformats.org/officeDocument/2006/relationships/notesSlide" Target="../notesSlides/notesSlide29.xml"/><Relationship Id="rId9" Type="http://schemas.openxmlformats.org/officeDocument/2006/relationships/diagramColors" Target="../diagrams/colors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1_intro\6DOF_parallel_soft_robot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HXP50-MECA__1_800w.jpg" TargetMode="External"/><Relationship Id="rId5" Type="http://schemas.openxmlformats.org/officeDocument/2006/relationships/image" Target="file:///D:\webDev\PhD_defense\figures\part_1_intro\intro_slide_1_2.png" TargetMode="External"/><Relationship Id="rId4" Type="http://schemas.openxmlformats.org/officeDocument/2006/relationships/image" Target="file:///D:\webDev\PhD_defense\figures\part_1_intro\intro_slide_1_1.png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file:///D:\webDev\PhD_defense\figures\part_4_applications\microfluidicChipAssemblySchema_JPG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5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83.png"/><Relationship Id="rId11" Type="http://schemas.openxmlformats.org/officeDocument/2006/relationships/diagramColors" Target="../diagrams/colors5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5.xml"/><Relationship Id="rId4" Type="http://schemas.openxmlformats.org/officeDocument/2006/relationships/notesSlide" Target="../notesSlides/notesSlide30.xml"/><Relationship Id="rId9" Type="http://schemas.openxmlformats.org/officeDocument/2006/relationships/diagramLayout" Target="../diagrams/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nclu\robot_oscar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CTJoint.p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conclu\megaremaTiltedConclu_thumbnail.png" TargetMode="External"/><Relationship Id="rId5" Type="http://schemas.openxmlformats.org/officeDocument/2006/relationships/image" Target="file:///G:\Utilisateurs\antoine.andre\Documents\webDev\PhD_defense\figures\conclu\megaremaTiltedConclu_spectrum.png" TargetMode="External"/><Relationship Id="rId4" Type="http://schemas.openxmlformats.org/officeDocument/2006/relationships/image" Target="file:///G:\Utilisateurs\antoine.andre\Documents\webDev\PhD_defense\figures\conclu\megaremaTiltedConclu.png" TargetMode="External"/><Relationship Id="rId9" Type="http://schemas.openxmlformats.org/officeDocument/2006/relationships/image" Target="file:///D:\webDev\PhD_defense\figures\conclu\puce_fluidique.PNG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85.jpeg"/><Relationship Id="rId18" Type="http://schemas.openxmlformats.org/officeDocument/2006/relationships/image" Target="../media/image99.png"/><Relationship Id="rId3" Type="http://schemas.openxmlformats.org/officeDocument/2006/relationships/image" Target="file:///D:\webDev\PhD_defense\figures\conclu\hexa_conclu.png" TargetMode="External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file:///G:\Utilisateurs\antoine.andre\Documents\webDev\PhD_defense\figures\conclu\people_above.jpg" TargetMode="External"/><Relationship Id="rId2" Type="http://schemas.openxmlformats.org/officeDocument/2006/relationships/notesSlide" Target="../notesSlides/notesSlide33.xml"/><Relationship Id="rId16" Type="http://schemas.openxmlformats.org/officeDocument/2006/relationships/image" Target="file:///G:\Utilisateurs\antoine.andre\Documents\webDev\PhD_defense\figures\conclu\megarena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7.png"/><Relationship Id="rId15" Type="http://schemas.openxmlformats.org/officeDocument/2006/relationships/image" Target="file:///G:\Utilisateurs\antoine.andre\Documents\webDev\PhD_defense\figures\conclu\water_molecule.jpg" TargetMode="External"/><Relationship Id="rId10" Type="http://schemas.openxmlformats.org/officeDocument/2006/relationships/image" Target="../media/image93.png"/><Relationship Id="rId4" Type="http://schemas.openxmlformats.org/officeDocument/2006/relationships/image" Target="../media/image10.jpeg"/><Relationship Id="rId9" Type="http://schemas.openxmlformats.org/officeDocument/2006/relationships/image" Target="../media/image92.png"/><Relationship Id="rId14" Type="http://schemas.openxmlformats.org/officeDocument/2006/relationships/image" Target="file:///G:\Utilisateurs\antoine.andre\Documents\webDev\PhD_defense\figures\conclu\earth_img.jpg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10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99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5_perspectives\phase_10x_img.pn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5_perspectives\intensity_10x_img.png" TargetMode="External"/><Relationship Id="rId5" Type="http://schemas.openxmlformats.org/officeDocument/2006/relationships/image" Target="file:///D:\webDev\PhD_defense\figures\part_5_perspectives\hologram_10x.tif" TargetMode="External"/><Relationship Id="rId10" Type="http://schemas.openxmlformats.org/officeDocument/2006/relationships/image" Target="file:///D:\webDev\PhD_defense\figures\part_5_perspectives\holo_10x_zoom.PNG" TargetMode="External"/><Relationship Id="rId4" Type="http://schemas.openxmlformats.org/officeDocument/2006/relationships/image" Target="file:///D:\webDev\PhD_defense\figures\part_5_perspectives\IMG_8021.jpg" TargetMode="External"/><Relationship Id="rId9" Type="http://schemas.openxmlformats.org/officeDocument/2006/relationships/image" Target="../media/image10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G:\Utilisateurs\antoine.andre\Documents\webDev\PhD_defense\videos\part_5_conclusion\theta_x_rotation_analysis_long.mp4" TargetMode="External"/><Relationship Id="rId1" Type="http://schemas.microsoft.com/office/2007/relationships/media" Target="file:///G:\Utilisateurs\antoine.andre\Documents\webDev\PhD_defense\videos\part_5_conclusion\theta_x_rotation_analysis_long.mp4" TargetMode="External"/><Relationship Id="rId6" Type="http://schemas.openxmlformats.org/officeDocument/2006/relationships/image" Target="../media/image10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file:///D:\webDev\PhD_defense\figures\part_5_perspectives\mire_sphere_perspective.png" TargetMode="External"/><Relationship Id="rId4" Type="http://schemas.openxmlformats.org/officeDocument/2006/relationships/image" Target="file:///D:\webDev\PhD_defense\figures\part_5_perspectives\mire_sphere_perspective_2.pn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.jpg"/><Relationship Id="rId18" Type="http://schemas.openxmlformats.org/officeDocument/2006/relationships/image" Target="../media/image114.png"/><Relationship Id="rId26" Type="http://schemas.openxmlformats.org/officeDocument/2006/relationships/image" Target="../media/image122.jpg"/><Relationship Id="rId39" Type="http://schemas.openxmlformats.org/officeDocument/2006/relationships/image" Target="../media/image135.jpg"/><Relationship Id="rId21" Type="http://schemas.openxmlformats.org/officeDocument/2006/relationships/image" Target="../media/image117.jpg"/><Relationship Id="rId34" Type="http://schemas.openxmlformats.org/officeDocument/2006/relationships/image" Target="../media/image130.jpg"/><Relationship Id="rId42" Type="http://schemas.openxmlformats.org/officeDocument/2006/relationships/image" Target="../media/image138.jp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12.jpeg"/><Relationship Id="rId29" Type="http://schemas.openxmlformats.org/officeDocument/2006/relationships/image" Target="../media/image1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jpg"/><Relationship Id="rId11" Type="http://schemas.openxmlformats.org/officeDocument/2006/relationships/image" Target="../media/image107.jpg"/><Relationship Id="rId24" Type="http://schemas.openxmlformats.org/officeDocument/2006/relationships/image" Target="../media/image120.jpg"/><Relationship Id="rId32" Type="http://schemas.openxmlformats.org/officeDocument/2006/relationships/image" Target="../media/image128.jpg"/><Relationship Id="rId37" Type="http://schemas.openxmlformats.org/officeDocument/2006/relationships/image" Target="../media/image133.jpg"/><Relationship Id="rId40" Type="http://schemas.openxmlformats.org/officeDocument/2006/relationships/image" Target="../media/image136.png"/><Relationship Id="rId45" Type="http://schemas.openxmlformats.org/officeDocument/2006/relationships/image" Target="../media/image141.jpg"/><Relationship Id="rId5" Type="http://schemas.openxmlformats.org/officeDocument/2006/relationships/image" Target="../media/image13.jpeg"/><Relationship Id="rId15" Type="http://schemas.openxmlformats.org/officeDocument/2006/relationships/image" Target="../media/image111.jpg"/><Relationship Id="rId23" Type="http://schemas.openxmlformats.org/officeDocument/2006/relationships/image" Target="../media/image119.jpg"/><Relationship Id="rId28" Type="http://schemas.openxmlformats.org/officeDocument/2006/relationships/image" Target="../media/image124.jpg"/><Relationship Id="rId36" Type="http://schemas.openxmlformats.org/officeDocument/2006/relationships/image" Target="../media/image132.jpg"/><Relationship Id="rId10" Type="http://schemas.openxmlformats.org/officeDocument/2006/relationships/image" Target="../media/image106.jpg"/><Relationship Id="rId19" Type="http://schemas.openxmlformats.org/officeDocument/2006/relationships/image" Target="../media/image115.jpg"/><Relationship Id="rId31" Type="http://schemas.openxmlformats.org/officeDocument/2006/relationships/image" Target="../media/image127.jpg"/><Relationship Id="rId44" Type="http://schemas.openxmlformats.org/officeDocument/2006/relationships/image" Target="../media/image140.jpg"/><Relationship Id="rId4" Type="http://schemas.openxmlformats.org/officeDocument/2006/relationships/image" Target="../media/image11.png"/><Relationship Id="rId9" Type="http://schemas.openxmlformats.org/officeDocument/2006/relationships/image" Target="../media/image105.jpg"/><Relationship Id="rId14" Type="http://schemas.openxmlformats.org/officeDocument/2006/relationships/image" Target="../media/image110.jpg"/><Relationship Id="rId22" Type="http://schemas.openxmlformats.org/officeDocument/2006/relationships/image" Target="../media/image118.jpg"/><Relationship Id="rId27" Type="http://schemas.openxmlformats.org/officeDocument/2006/relationships/image" Target="../media/image123.png"/><Relationship Id="rId30" Type="http://schemas.openxmlformats.org/officeDocument/2006/relationships/image" Target="../media/image126.jpg"/><Relationship Id="rId35" Type="http://schemas.openxmlformats.org/officeDocument/2006/relationships/image" Target="../media/image131.jpg"/><Relationship Id="rId43" Type="http://schemas.openxmlformats.org/officeDocument/2006/relationships/image" Target="../media/image139.jpg"/><Relationship Id="rId8" Type="http://schemas.openxmlformats.org/officeDocument/2006/relationships/image" Target="../media/image104.jpg"/><Relationship Id="rId3" Type="http://schemas.openxmlformats.org/officeDocument/2006/relationships/image" Target="../media/image10.jpeg"/><Relationship Id="rId12" Type="http://schemas.openxmlformats.org/officeDocument/2006/relationships/image" Target="../media/image108.jpg"/><Relationship Id="rId17" Type="http://schemas.openxmlformats.org/officeDocument/2006/relationships/image" Target="../media/image113.jpg"/><Relationship Id="rId25" Type="http://schemas.openxmlformats.org/officeDocument/2006/relationships/image" Target="../media/image121.jpg"/><Relationship Id="rId33" Type="http://schemas.openxmlformats.org/officeDocument/2006/relationships/image" Target="../media/image129.jpg"/><Relationship Id="rId38" Type="http://schemas.openxmlformats.org/officeDocument/2006/relationships/image" Target="../media/image134.jpg"/><Relationship Id="rId46" Type="http://schemas.openxmlformats.org/officeDocument/2006/relationships/image" Target="../media/image142.jpg"/><Relationship Id="rId20" Type="http://schemas.openxmlformats.org/officeDocument/2006/relationships/image" Target="../media/image116.jpg"/><Relationship Id="rId41" Type="http://schemas.openxmlformats.org/officeDocument/2006/relationships/image" Target="../media/image13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G:\Utilisateurs\antoine.andre\Documents\webDev\PhD_defense\videos\part_1_intro\cam_2_part_4.mp4" TargetMode="External"/><Relationship Id="rId18" Type="http://schemas.openxmlformats.org/officeDocument/2006/relationships/image" Target="../media/image16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19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8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G:\Utilisateurs\antoine.andre\Documents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2.png"/><Relationship Id="rId5" Type="http://schemas.microsoft.com/office/2007/relationships/media" Target="file:///G:\Utilisateurs\antoine.andre\Documents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1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7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G:\Utilisateurs\antoine.andre\Documents\webDev\PhD_defense\videos\part_1_intro\cam_2_part_4.mp4" TargetMode="External"/><Relationship Id="rId22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710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00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../media/image143.png"/><Relationship Id="rId11" Type="http://schemas.openxmlformats.org/officeDocument/2006/relationships/image" Target="../media/image690.png"/><Relationship Id="rId5" Type="http://schemas.openxmlformats.org/officeDocument/2006/relationships/image" Target="../media/image10.jpeg"/><Relationship Id="rId10" Type="http://schemas.openxmlformats.org/officeDocument/2006/relationships/image" Target="../media/image640.png"/><Relationship Id="rId4" Type="http://schemas.openxmlformats.org/officeDocument/2006/relationships/notesSlide" Target="../notesSlides/notesSlide40.xml"/><Relationship Id="rId9" Type="http://schemas.openxmlformats.org/officeDocument/2006/relationships/image" Target="../media/image620.png"/><Relationship Id="rId14" Type="http://schemas.openxmlformats.org/officeDocument/2006/relationships/image" Target="../media/image7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2_methods\simu_3D_perspective_phase_maps.mp4" TargetMode="External"/><Relationship Id="rId1" Type="http://schemas.microsoft.com/office/2007/relationships/media" Target="file:///D:\webDev\PhD_defense\videos\part_2_methods\simu_3D_perspective_phase_maps.mp4" TargetMode="External"/><Relationship Id="rId6" Type="http://schemas.openxmlformats.org/officeDocument/2006/relationships/image" Target="../media/image14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explicationThumbnailRatio(FIG5).png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D:\webDev\PhD_defense\figures\diapos_supp\processThumbnailHPCode_2.PNG" TargetMode="External"/><Relationship Id="rId4" Type="http://schemas.openxmlformats.org/officeDocument/2006/relationships/image" Target="file:///D:\webDev\PhD_defense\figures\diapos_supp\processThumbnailHPCode.pn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variableNoises_suppMat1.mp4" TargetMode="External"/><Relationship Id="rId1" Type="http://schemas.microsoft.com/office/2007/relationships/media" Target="file:///D:\webDev\PhD_defense\videos\part_3_performances\variableNoises_suppMat1.mp4" TargetMode="External"/><Relationship Id="rId6" Type="http://schemas.openxmlformats.org/officeDocument/2006/relationships/image" Target="../media/image145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defocusHistogramVideo_suppMat3.mp4" TargetMode="External"/><Relationship Id="rId1" Type="http://schemas.microsoft.com/office/2007/relationships/media" Target="file:///D:\webDev\PhD_defense\videos\part_3_performances\defocusHistogramVideo_suppMat3.mp4" TargetMode="External"/><Relationship Id="rId6" Type="http://schemas.openxmlformats.org/officeDocument/2006/relationships/image" Target="../media/image14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occlusionSimulation_suppMat4.mp4" TargetMode="External"/><Relationship Id="rId1" Type="http://schemas.microsoft.com/office/2007/relationships/media" Target="file:///D:\webDev\PhD_defense\videos\part_3_performances\occlusionSimulation_suppMat4.mp4" TargetMode="External"/><Relationship Id="rId6" Type="http://schemas.openxmlformats.org/officeDocument/2006/relationships/image" Target="../media/image147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D:\webDev\PhD_defense\figures\part_1_intro\resolution_figure_state_of_art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micromaison_femto.png" TargetMode="External"/><Relationship Id="rId5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  <p:sp>
        <p:nvSpPr>
          <p:cNvPr id="10" name="ZoneTexte 4"/>
          <p:cNvSpPr txBox="1"/>
          <p:nvPr/>
        </p:nvSpPr>
        <p:spPr>
          <a:xfrm>
            <a:off x="334137" y="1815419"/>
            <a:ext cx="115237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11" name="ZoneTexte 5"/>
          <p:cNvSpPr txBox="1"/>
          <p:nvPr/>
        </p:nvSpPr>
        <p:spPr>
          <a:xfrm>
            <a:off x="334137" y="4523459"/>
            <a:ext cx="11854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ACC949"/>
                </a:solidFill>
              </a:rPr>
              <a:t>Soutenance de thèse du 8 Octobre 2021</a:t>
            </a:r>
          </a:p>
          <a:p>
            <a:r>
              <a:rPr lang="fr-FR" b="1" dirty="0">
                <a:solidFill>
                  <a:srgbClr val="B2B3B5"/>
                </a:solidFill>
              </a:rPr>
              <a:t>Jury</a:t>
            </a:r>
            <a:endParaRPr lang="fr-FR" sz="2000" b="1" dirty="0">
              <a:solidFill>
                <a:srgbClr val="B2B3B5"/>
              </a:solidFill>
            </a:endParaRPr>
          </a:p>
          <a:p>
            <a:r>
              <a:rPr lang="fr-FR" sz="1600" b="1" dirty="0">
                <a:solidFill>
                  <a:srgbClr val="005393"/>
                </a:solidFill>
              </a:rPr>
              <a:t>Rapporteurs : 	Youcef MEZOUAR		Professeur à SIGMA-Clermont, Institut Pascal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Peter STURM		Directeur de recherche à l’INRIA de Grenoble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Examinateur :	Éric MARCHAND		Professeur à l’Université de Rennes 1, IRISA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Encadrants : 	Guillaume LAURENT		Maître de Conférences HDR à l’ENSMM, FEMTO-ST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Patrick SANDOZ		Chargé de recherche HDR CNRS, FEMTO-ST</a:t>
            </a:r>
            <a:br>
              <a:rPr lang="fr-FR" sz="1600" b="1" dirty="0">
                <a:solidFill>
                  <a:srgbClr val="005393"/>
                </a:solidFill>
              </a:rPr>
            </a:br>
            <a:r>
              <a:rPr lang="fr-FR" sz="1600" b="1" dirty="0">
                <a:solidFill>
                  <a:srgbClr val="005393"/>
                </a:solidFill>
              </a:rPr>
              <a:t>		Maxime JACQUOT		Professeur à l’Université de Franche-Comté, FEMTO-ST	</a:t>
            </a:r>
          </a:p>
        </p:txBody>
      </p:sp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3900"/>
            <a:ext cx="9498887" cy="534312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4B4C5C78-8AB1-40E4-864A-1B3AA2FD22FA}"/>
              </a:ext>
            </a:extLst>
          </p:cNvPr>
          <p:cNvSpPr txBox="1"/>
          <p:nvPr/>
        </p:nvSpPr>
        <p:spPr>
          <a:xfrm>
            <a:off x="9803882" y="819405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Signal sinusoïdal 1D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E05CB4-F21D-4EAE-92C9-896FE1D57E5D}"/>
              </a:ext>
            </a:extLst>
          </p:cNvPr>
          <p:cNvSpPr txBox="1"/>
          <p:nvPr/>
        </p:nvSpPr>
        <p:spPr>
          <a:xfrm>
            <a:off x="10033975" y="1440000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2 informations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0291373-3A70-4242-9FBA-3C9421F09A16}"/>
              </a:ext>
            </a:extLst>
          </p:cNvPr>
          <p:cNvSpPr txBox="1"/>
          <p:nvPr/>
        </p:nvSpPr>
        <p:spPr>
          <a:xfrm>
            <a:off x="9640927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36E7BF4-99A9-43EB-A3E8-8BCB1D2E05AF}"/>
              </a:ext>
            </a:extLst>
          </p:cNvPr>
          <p:cNvSpPr txBox="1"/>
          <p:nvPr/>
        </p:nvSpPr>
        <p:spPr>
          <a:xfrm>
            <a:off x="9563530" y="2880000"/>
            <a:ext cx="25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seul outil pour les mesurer : </a:t>
            </a:r>
            <a:r>
              <a:rPr lang="fr-FR" u="sng" dirty="0"/>
              <a:t>la transformée de Fourier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F293A0E-9C41-43DC-AD88-29A31CD280A0}"/>
              </a:ext>
            </a:extLst>
          </p:cNvPr>
          <p:cNvGrpSpPr/>
          <p:nvPr/>
        </p:nvGrpSpPr>
        <p:grpSpPr>
          <a:xfrm>
            <a:off x="8640000" y="3960000"/>
            <a:ext cx="3430723" cy="2169332"/>
            <a:chOff x="8640000" y="3960000"/>
            <a:chExt cx="3430723" cy="2169332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B0517377-6E4B-481C-9331-E5964B4E7E6A}"/>
                </a:ext>
              </a:extLst>
            </p:cNvPr>
            <p:cNvSpPr txBox="1"/>
            <p:nvPr/>
          </p:nvSpPr>
          <p:spPr>
            <a:xfrm>
              <a:off x="9000000" y="4320000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A03703AF-1D83-445B-9462-1744C93AC7C8}"/>
                </a:ext>
              </a:extLst>
            </p:cNvPr>
            <p:cNvGrpSpPr/>
            <p:nvPr/>
          </p:nvGrpSpPr>
          <p:grpSpPr>
            <a:xfrm>
              <a:off x="9349566" y="4737919"/>
              <a:ext cx="2406878" cy="369332"/>
              <a:chOff x="8839582" y="4876524"/>
              <a:chExt cx="24068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263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521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881149" y="4876524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9BCEFFFB-51DC-47AA-90BC-711BE5311143}"/>
                </a:ext>
              </a:extLst>
            </p:cNvPr>
            <p:cNvSpPr txBox="1"/>
            <p:nvPr/>
          </p:nvSpPr>
          <p:spPr>
            <a:xfrm>
              <a:off x="8640000" y="5760000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pic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blipFill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4B2F48DC-6536-4E9C-A1B0-FE2D11105FF0}"/>
                </a:ext>
              </a:extLst>
            </p:cNvPr>
            <p:cNvSpPr txBox="1"/>
            <p:nvPr/>
          </p:nvSpPr>
          <p:spPr>
            <a:xfrm>
              <a:off x="8640000" y="5400000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5AFF3EF1-E55B-47FD-8FAA-191079B5170B}"/>
              </a:ext>
            </a:extLst>
          </p:cNvPr>
          <p:cNvSpPr txBox="1"/>
          <p:nvPr/>
        </p:nvSpPr>
        <p:spPr>
          <a:xfrm>
            <a:off x="11246460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2353B06-FFEF-4C72-86A9-98A2C608CEAE}"/>
              </a:ext>
            </a:extLst>
          </p:cNvPr>
          <p:cNvSpPr/>
          <p:nvPr/>
        </p:nvSpPr>
        <p:spPr>
          <a:xfrm>
            <a:off x="9789259" y="79659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11922FE3-3E78-400D-AC4C-25D25204A532}"/>
              </a:ext>
            </a:extLst>
          </p:cNvPr>
          <p:cNvSpPr/>
          <p:nvPr/>
        </p:nvSpPr>
        <p:spPr>
          <a:xfrm>
            <a:off x="9803882" y="141990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1071428" y="1608903"/>
            <a:ext cx="330570" cy="771624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:a16="http://schemas.microsoft.com/office/drawing/2014/main" id="{E1164AFD-EE2F-4B4F-84E8-3CBB4701B63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10357548" y="1681270"/>
            <a:ext cx="350668" cy="606792"/>
          </a:xfrm>
          <a:prstGeom prst="bentConnector3">
            <a:avLst>
              <a:gd name="adj1" fmla="val 52634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pic>
        <p:nvPicPr>
          <p:cNvPr id="30" name="sinewave_1D_un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4" y="5044845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4529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:a16="http://schemas.microsoft.com/office/drawing/2014/main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4065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4065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:a16="http://schemas.microsoft.com/office/drawing/2014/main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94065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:a16="http://schemas.microsoft.com/office/drawing/2014/main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:a16="http://schemas.microsoft.com/office/drawing/2014/main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80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54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:a16="http://schemas.microsoft.com/office/drawing/2014/main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56" y="139299"/>
            <a:ext cx="7941247" cy="446695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Du 2D au 3D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11712" y="3373910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712" y="3373910"/>
                <a:ext cx="2934458" cy="719428"/>
              </a:xfrm>
              <a:prstGeom prst="rect">
                <a:avLst/>
              </a:prstGeom>
              <a:blipFill>
                <a:blip r:embed="rId8"/>
                <a:stretch>
                  <a:fillRect b="-8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9A75FA9E-BA2E-4B90-AB6F-6928AAF46752}"/>
              </a:ext>
            </a:extLst>
          </p:cNvPr>
          <p:cNvSpPr txBox="1"/>
          <p:nvPr/>
        </p:nvSpPr>
        <p:spPr>
          <a:xfrm>
            <a:off x="675044" y="5123660"/>
            <a:ext cx="3007426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fr-FR"/>
              <a:t>6 informations indépendantes</a:t>
            </a:r>
          </a:p>
        </p:txBody>
      </p:sp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2" name="Rounded Rectangle 41"/>
          <p:cNvSpPr/>
          <p:nvPr/>
        </p:nvSpPr>
        <p:spPr>
          <a:xfrm>
            <a:off x="499435" y="5051152"/>
            <a:ext cx="3460122" cy="529994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ight Arrow 1"/>
          <p:cNvSpPr/>
          <p:nvPr/>
        </p:nvSpPr>
        <p:spPr>
          <a:xfrm>
            <a:off x="4201983" y="5123660"/>
            <a:ext cx="831273" cy="411752"/>
          </a:xfrm>
          <a:prstGeom prst="rightArrow">
            <a:avLst/>
          </a:prstGeom>
          <a:noFill/>
          <a:ln w="3810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5663363" y="5131483"/>
            <a:ext cx="549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Peut-on utiliser ces </a:t>
            </a:r>
            <a:r>
              <a:rPr lang="fr-FR" b="1" dirty="0"/>
              <a:t>6 informations </a:t>
            </a:r>
            <a:r>
              <a:rPr lang="fr-FR" dirty="0"/>
              <a:t>pour mesurer </a:t>
            </a:r>
            <a:r>
              <a:rPr lang="fr-FR" b="1" dirty="0"/>
              <a:t>6 DDL </a:t>
            </a:r>
            <a:r>
              <a:rPr lang="fr-FR" dirty="0"/>
              <a:t>?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5275682" y="5065003"/>
            <a:ext cx="6272060" cy="529994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9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22858" y="1605519"/>
            <a:ext cx="5875228" cy="2483239"/>
            <a:chOff x="57341" y="2891679"/>
            <a:chExt cx="5875228" cy="2483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id="{B54ACE11-1B25-4187-8E46-2D533E02DDB3}"/>
                    </a:ext>
                  </a:extLst>
                </p:cNvPr>
                <p:cNvSpPr txBox="1"/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B54ACE11-1B25-4187-8E46-2D533E02D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684CFC42-4ABB-4A63-8EE5-D97314A8F19E}"/>
                </a:ext>
              </a:extLst>
            </p:cNvPr>
            <p:cNvSpPr txBox="1"/>
            <p:nvPr/>
          </p:nvSpPr>
          <p:spPr>
            <a:xfrm>
              <a:off x="57341" y="3047084"/>
              <a:ext cx="3488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Modèle de </a:t>
              </a:r>
              <a:r>
                <a:rPr lang="fr-FR" b="1" dirty="0"/>
                <a:t>projection orthographique à l’échelle  </a:t>
              </a:r>
              <a:r>
                <a:rPr lang="fr-FR" dirty="0"/>
                <a:t>utilisé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id="{2CCFE67B-4688-4118-841A-1B8006633393}"/>
                    </a:ext>
                  </a:extLst>
                </p:cNvPr>
                <p:cNvSpPr txBox="1"/>
                <p:nvPr/>
              </p:nvSpPr>
              <p:spPr>
                <a:xfrm>
                  <a:off x="2447785" y="4048106"/>
                  <a:ext cx="2038442" cy="732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2CCFE67B-4688-4118-841A-1B8006633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785" y="4048106"/>
                  <a:ext cx="2038442" cy="73257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37B20144-3872-4A77-B2C3-46F09C20BB15}"/>
                </a:ext>
              </a:extLst>
            </p:cNvPr>
            <p:cNvSpPr txBox="1"/>
            <p:nvPr/>
          </p:nvSpPr>
          <p:spPr>
            <a:xfrm>
              <a:off x="1727785" y="4228106"/>
              <a:ext cx="606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avec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Et 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23" t="-24490" r="-1967" b="-4081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46122" y="796789"/>
            <a:ext cx="3978444" cy="698380"/>
            <a:chOff x="265607" y="1613020"/>
            <a:chExt cx="3978444" cy="6983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fr-FR" dirty="0"/>
                    <a:t>Comment exploiter la position des pics fréquentiels pour mesurer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fr-FR" dirty="0"/>
                    <a:t> ?</a:t>
                  </a: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607" y="1639044"/>
                  <a:ext cx="3845648" cy="64633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429" t="-5660" r="-1429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ounded Rectangle 11"/>
            <p:cNvSpPr/>
            <p:nvPr/>
          </p:nvSpPr>
          <p:spPr>
            <a:xfrm>
              <a:off x="280605" y="1613020"/>
              <a:ext cx="3963446" cy="69838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50395" y="4743058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95" y="4743058"/>
                <a:ext cx="2633092" cy="166763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28197" y="4345566"/>
            <a:ext cx="351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Mesure 3DDL directe avec la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844941" y="5653343"/>
                <a:ext cx="37226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les numéros de période</a:t>
                </a:r>
              </a:p>
              <a:p>
                <a:r>
                  <a:rPr lang="en-US" dirty="0"/>
                  <a:t>e</a:t>
                </a:r>
                <a:r>
                  <a:rPr lang="en-US" b="0" dirty="0"/>
                  <a:t>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dirty="0"/>
                  <a:t> le numéro du quadrant angulaire</a:t>
                </a: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941" y="5653343"/>
                <a:ext cx="3722686" cy="646331"/>
              </a:xfrm>
              <a:prstGeom prst="rect">
                <a:avLst/>
              </a:prstGeom>
              <a:blipFill rotWithShape="0">
                <a:blip r:embed="rId12"/>
                <a:stretch>
                  <a:fillRect l="-1475" t="-4717" r="-984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ounded Rectangle 50"/>
          <p:cNvSpPr/>
          <p:nvPr/>
        </p:nvSpPr>
        <p:spPr>
          <a:xfrm>
            <a:off x="535674" y="4317405"/>
            <a:ext cx="7572088" cy="2196297"/>
          </a:xfrm>
          <a:prstGeom prst="roundRect">
            <a:avLst>
              <a:gd name="adj" fmla="val 176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3800" y="239530"/>
            <a:ext cx="8277661" cy="465618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602" y="4313252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265" y="4313252"/>
            <a:ext cx="2722770" cy="2037600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0000" y="1620000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620000"/>
                <a:ext cx="1415323" cy="12485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160000" y="1620000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00" y="1620000"/>
                <a:ext cx="1470210" cy="124854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0000" y="900000"/>
            <a:ext cx="249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Lien entre plan de phase</a:t>
            </a:r>
          </a:p>
          <a:p>
            <a:r>
              <a:rPr lang="fr-FR" dirty="0"/>
              <a:t>et pics spectraux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25332" y="2059607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180000" y="3084116"/>
            <a:ext cx="2847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Grande résolution</a:t>
            </a:r>
          </a:p>
          <a:p>
            <a:r>
              <a:rPr lang="fr-FR" dirty="0"/>
              <a:t>grâce à la régression linéaire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3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9"/>
          <p:cNvSpPr/>
          <p:nvPr/>
        </p:nvSpPr>
        <p:spPr>
          <a:xfrm>
            <a:off x="3384000" y="4996190"/>
            <a:ext cx="3106864" cy="748783"/>
          </a:xfrm>
          <a:prstGeom prst="roundRect">
            <a:avLst>
              <a:gd name="adj" fmla="val 1188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grpSp>
        <p:nvGrpSpPr>
          <p:cNvPr id="69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406494" y="3700287"/>
            <a:ext cx="3400260" cy="588528"/>
            <a:chOff x="406494" y="3700287"/>
            <a:chExt cx="3400260" cy="588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430637" y="3815534"/>
                  <a:ext cx="33761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4 équations, 3 inconnues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37" y="3815534"/>
                  <a:ext cx="3376117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627" t="-10000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Rounded Rectangle 61"/>
            <p:cNvSpPr/>
            <p:nvPr/>
          </p:nvSpPr>
          <p:spPr>
            <a:xfrm>
              <a:off x="406494" y="3700287"/>
              <a:ext cx="3400259" cy="588528"/>
            </a:xfrm>
            <a:prstGeom prst="roundRect">
              <a:avLst>
                <a:gd name="adj" fmla="val 1075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5" name="Groupe 24">
            <a:extLst>
              <a:ext uri="{FF2B5EF4-FFF2-40B4-BE49-F238E27FC236}">
                <a16:creationId xmlns:a16="http://schemas.microsoft.com/office/drawing/2014/main" id="{CD39A777-93E8-433E-AB46-4FA7E36D4BE7}"/>
              </a:ext>
            </a:extLst>
          </p:cNvPr>
          <p:cNvGrpSpPr/>
          <p:nvPr/>
        </p:nvGrpSpPr>
        <p:grpSpPr>
          <a:xfrm>
            <a:off x="5197265" y="4519135"/>
            <a:ext cx="6994735" cy="1692853"/>
            <a:chOff x="180000" y="4583288"/>
            <a:chExt cx="6994735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2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ZoneTexte 12">
              <a:extLst>
                <a:ext uri="{FF2B5EF4-FFF2-40B4-BE49-F238E27FC236}">
                  <a16:creationId xmlns:a16="http://schemas.microsoft.com/office/drawing/2014/main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ZoneTexte 19">
              <a:extLst>
                <a:ext uri="{FF2B5EF4-FFF2-40B4-BE49-F238E27FC236}">
                  <a16:creationId xmlns:a16="http://schemas.microsoft.com/office/drawing/2014/main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259797" y="4519135"/>
            <a:ext cx="4788163" cy="1743120"/>
            <a:chOff x="259797" y="4519135"/>
            <a:chExt cx="4788163" cy="1743120"/>
          </a:xfrm>
        </p:grpSpPr>
        <p:grpSp>
          <p:nvGrpSpPr>
            <p:cNvPr id="64" name="Groupe 17">
              <a:extLst>
                <a:ext uri="{FF2B5EF4-FFF2-40B4-BE49-F238E27FC236}">
                  <a16:creationId xmlns:a16="http://schemas.microsoft.com/office/drawing/2014/main" id="{09540AC4-6F13-4D31-9AD3-D63B9DE0BED4}"/>
                </a:ext>
              </a:extLst>
            </p:cNvPr>
            <p:cNvGrpSpPr/>
            <p:nvPr/>
          </p:nvGrpSpPr>
          <p:grpSpPr>
            <a:xfrm>
              <a:off x="406494" y="4724163"/>
              <a:ext cx="4641466" cy="1273628"/>
              <a:chOff x="7798351" y="2683938"/>
              <a:chExt cx="4641466" cy="12736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ZoneTexte 14">
                    <a:extLst>
                      <a:ext uri="{FF2B5EF4-FFF2-40B4-BE49-F238E27FC236}">
                        <a16:creationId xmlns:a16="http://schemas.microsoft.com/office/drawing/2014/main" id="{87465236-EA0B-456F-8156-1E1FA5FF161D}"/>
                      </a:ext>
                    </a:extLst>
                  </p:cNvPr>
                  <p:cNvSpPr txBox="1"/>
                  <p:nvPr/>
                </p:nvSpPr>
                <p:spPr>
                  <a:xfrm>
                    <a:off x="7984687" y="2683938"/>
                    <a:ext cx="2526397" cy="5598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5" name="ZoneTexte 14">
                    <a:extLst>
                      <a:ext uri="{FF2B5EF4-FFF2-40B4-BE49-F238E27FC236}">
                        <a16:creationId xmlns:a16="http://schemas.microsoft.com/office/drawing/2014/main" id="{87465236-EA0B-456F-8156-1E1FA5FF16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4687" y="2683938"/>
                    <a:ext cx="2526397" cy="5598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ZoneTexte 59">
                    <a:extLst>
                      <a:ext uri="{FF2B5EF4-FFF2-40B4-BE49-F238E27FC236}">
                        <a16:creationId xmlns:a16="http://schemas.microsoft.com/office/drawing/2014/main" id="{F9653F8E-58FA-41B1-B216-72AD49CF0914}"/>
                      </a:ext>
                    </a:extLst>
                  </p:cNvPr>
                  <p:cNvSpPr txBox="1"/>
                  <p:nvPr/>
                </p:nvSpPr>
                <p:spPr>
                  <a:xfrm>
                    <a:off x="7984687" y="3401708"/>
                    <a:ext cx="4455130" cy="55585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))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>
                    <a:extLst>
                      <a:ext uri="{FF2B5EF4-FFF2-40B4-BE49-F238E27FC236}">
                        <a16:creationId xmlns:a16="http://schemas.microsoft.com/office/drawing/2014/main" id="{F9653F8E-58FA-41B1-B216-72AD49CF09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4687" y="3401708"/>
                    <a:ext cx="4455130" cy="55585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ZoneTexte 16">
                    <a:extLst>
                      <a:ext uri="{FF2B5EF4-FFF2-40B4-BE49-F238E27FC236}">
                        <a16:creationId xmlns:a16="http://schemas.microsoft.com/office/drawing/2014/main" id="{B57CCB06-7961-4BB3-BFBE-3A533C11FD83}"/>
                      </a:ext>
                    </a:extLst>
                  </p:cNvPr>
                  <p:cNvSpPr txBox="1"/>
                  <p:nvPr/>
                </p:nvSpPr>
                <p:spPr>
                  <a:xfrm>
                    <a:off x="7798351" y="2845762"/>
                    <a:ext cx="422488" cy="10795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/>
                                      <m:e/>
                                    </m:eqAr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B57CCB06-7961-4BB3-BFBE-3A533C11FD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8351" y="2845762"/>
                    <a:ext cx="422488" cy="107952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3" name="Rounded Rectangle 82"/>
            <p:cNvSpPr/>
            <p:nvPr/>
          </p:nvSpPr>
          <p:spPr>
            <a:xfrm>
              <a:off x="259797" y="4519135"/>
              <a:ext cx="4788163" cy="1743120"/>
            </a:xfrm>
            <a:prstGeom prst="roundRect">
              <a:avLst>
                <a:gd name="adj" fmla="val 4479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6A066B5-570B-46E5-AC32-791974C8663D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27803"/>
          <a:stretch>
            <a:fillRect/>
          </a:stretch>
        </p:blipFill>
        <p:spPr>
          <a:xfrm>
            <a:off x="248134" y="1012724"/>
            <a:ext cx="5427063" cy="495123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1720614-7B91-4358-95CD-AC404E1F8682}"/>
              </a:ext>
            </a:extLst>
          </p:cNvPr>
          <p:cNvSpPr txBox="1"/>
          <p:nvPr/>
        </p:nvSpPr>
        <p:spPr>
          <a:xfrm>
            <a:off x="5618331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332" t="-2222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248228" y="1421163"/>
            <a:ext cx="235755" cy="337198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6983107" y="1903253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ligne codante toutes les 3 lignes</a:t>
            </a:r>
          </a:p>
        </p:txBody>
      </p:sp>
      <p:cxnSp>
        <p:nvCxnSpPr>
          <p:cNvPr id="15" name="Elbow Connector 14"/>
          <p:cNvCxnSpPr>
            <a:stCxn id="10" idx="2"/>
            <a:endCxn id="11" idx="1"/>
          </p:cNvCxnSpPr>
          <p:nvPr/>
        </p:nvCxnSpPr>
        <p:spPr>
          <a:xfrm rot="16200000" flipH="1">
            <a:off x="6509827" y="1614639"/>
            <a:ext cx="329558" cy="617001"/>
          </a:xfrm>
          <a:prstGeom prst="bentConnector2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3107" y="2433177"/>
            <a:ext cx="41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Conservation d’une forte densité de points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7297" y="2622140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377297" y="3149149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30427" y="2967263"/>
            <a:ext cx="506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Redondance des bits sur toutes les lignes / colonnes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90703" y="3541498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Cellules codantes de 9 points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127286" y="4068507"/>
            <a:ext cx="5526128" cy="2266702"/>
            <a:chOff x="6494593" y="3648528"/>
            <a:chExt cx="5526128" cy="226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sents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absent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angulaire absolu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en translation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/>
                    <a:t> absolu</a:t>
                  </a: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253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codage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167" t="-188889" r="-46759" b="-27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/>
          <p:cNvSpPr/>
          <p:nvPr/>
        </p:nvSpPr>
        <p:spPr>
          <a:xfrm>
            <a:off x="5773003" y="3541498"/>
            <a:ext cx="6025487" cy="2872951"/>
          </a:xfrm>
          <a:prstGeom prst="roundRect">
            <a:avLst>
              <a:gd name="adj" fmla="val 397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318E6A79-1BFD-4F82-8D12-4B7304639478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b="50243"/>
          <a:stretch>
            <a:fillRect/>
          </a:stretch>
        </p:blipFill>
        <p:spPr>
          <a:xfrm>
            <a:off x="259035" y="946098"/>
            <a:ext cx="4332740" cy="215585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1270C60D-9DD4-4AB7-B3B1-BF50ACEE3CE9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50243"/>
          <a:stretch>
            <a:fillRect/>
          </a:stretch>
        </p:blipFill>
        <p:spPr>
          <a:xfrm>
            <a:off x="4814028" y="854783"/>
            <a:ext cx="4332740" cy="215585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AA67AA4-F1B0-4643-8749-BAF878A7DDCA}"/>
              </a:ext>
            </a:extLst>
          </p:cNvPr>
          <p:cNvGrpSpPr/>
          <p:nvPr/>
        </p:nvGrpSpPr>
        <p:grpSpPr>
          <a:xfrm>
            <a:off x="9229582" y="680045"/>
            <a:ext cx="2703383" cy="2554930"/>
            <a:chOff x="9229582" y="680045"/>
            <a:chExt cx="2703383" cy="255493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D291F79B-6F87-42A8-B1BB-A67F370A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5"/>
            <a:srcRect l="51569" b="67954"/>
            <a:stretch>
              <a:fillRect/>
            </a:stretch>
          </p:blipFill>
          <p:spPr>
            <a:xfrm>
              <a:off x="9229582" y="813071"/>
              <a:ext cx="2703383" cy="24219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2805F38-C83B-440B-8B22-6A8B3A2B5812}"/>
                </a:ext>
              </a:extLst>
            </p:cNvPr>
            <p:cNvSpPr/>
            <p:nvPr/>
          </p:nvSpPr>
          <p:spPr>
            <a:xfrm>
              <a:off x="9229582" y="680045"/>
              <a:ext cx="391073" cy="436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*e_</a:t>
              </a:r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grpSp>
        <p:nvGrpSpPr>
          <p:cNvPr id="56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848643" y="983485"/>
            <a:ext cx="364835" cy="303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/>
          <p:cNvSpPr txBox="1"/>
          <p:nvPr/>
        </p:nvSpPr>
        <p:spPr>
          <a:xfrm>
            <a:off x="9810487" y="94320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(e)</a:t>
            </a:r>
            <a:endParaRPr lang="fr-FR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3966877" y="5239915"/>
            <a:ext cx="6753004" cy="1114277"/>
            <a:chOff x="3966877" y="5239915"/>
            <a:chExt cx="6753004" cy="1114277"/>
          </a:xfrm>
        </p:grpSpPr>
        <p:sp>
          <p:nvSpPr>
            <p:cNvPr id="13" name="TextBox 12"/>
            <p:cNvSpPr txBox="1"/>
            <p:nvPr/>
          </p:nvSpPr>
          <p:spPr>
            <a:xfrm>
              <a:off x="4061096" y="5608651"/>
              <a:ext cx="546534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Imagette</a:t>
              </a:r>
              <a:r>
                <a:rPr lang="fr-FR" dirty="0"/>
                <a:t> des points de la mire</a:t>
              </a:r>
            </a:p>
            <a:p>
              <a:r>
                <a:rPr lang="fr-FR" dirty="0"/>
                <a:t>Robustesse avec redondance de l’information codante</a:t>
              </a:r>
            </a:p>
          </p:txBody>
        </p:sp>
        <p:sp>
          <p:nvSpPr>
            <p:cNvPr id="10" name="Flèche : angle droit 9">
              <a:extLst>
                <a:ext uri="{FF2B5EF4-FFF2-40B4-BE49-F238E27FC236}">
                  <a16:creationId xmlns:a16="http://schemas.microsoft.com/office/drawing/2014/main" id="{D965C3B2-220F-40C2-8065-1F2ECAE340D7}"/>
                </a:ext>
              </a:extLst>
            </p:cNvPr>
            <p:cNvSpPr/>
            <p:nvPr/>
          </p:nvSpPr>
          <p:spPr>
            <a:xfrm>
              <a:off x="9620655" y="5239915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966877" y="5545667"/>
              <a:ext cx="5376091" cy="808525"/>
            </a:xfrm>
            <a:prstGeom prst="roundRect">
              <a:avLst>
                <a:gd name="adj" fmla="val 9213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971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4BC854E-80F0-4414-90D8-91E841F68D36}"/>
              </a:ext>
            </a:extLst>
          </p:cNvPr>
          <p:cNvGrpSpPr/>
          <p:nvPr/>
        </p:nvGrpSpPr>
        <p:grpSpPr>
          <a:xfrm>
            <a:off x="4284199" y="3726696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:a16="http://schemas.microsoft.com/office/drawing/2014/main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845378"/>
            <a:ext cx="5591888" cy="3145436"/>
          </a:xfrm>
          <a:prstGeom prst="rect">
            <a:avLst/>
          </a:prstGeom>
        </p:spPr>
      </p:pic>
      <p:graphicFrame>
        <p:nvGraphicFramePr>
          <p:cNvPr id="42" name="Table 2">
            <a:extLst>
              <a:ext uri="{FF2B5EF4-FFF2-40B4-BE49-F238E27FC236}">
                <a16:creationId xmlns:a16="http://schemas.microsoft.com/office/drawing/2014/main" id="{8DCAC99F-9EA5-4FE8-BF2A-91FE37AB6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317997"/>
              </p:ext>
            </p:extLst>
          </p:nvPr>
        </p:nvGraphicFramePr>
        <p:xfrm>
          <a:off x="291867" y="3505907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8065" r="-33378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8065" r="-103292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8065" r="-400" b="-225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291866" y="523896"/>
            <a:ext cx="4991333" cy="28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771835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771835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3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5725" y="773900"/>
            <a:ext cx="7579413" cy="426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:a16="http://schemas.microsoft.com/office/drawing/2014/main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847194" y="749548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D4ED728B-FDD4-42EB-8661-0D4BD03FD1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8" y="777273"/>
            <a:ext cx="4779275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2FEF8D-4C70-41E6-8EB9-164C9DC8FDEB}"/>
              </a:ext>
            </a:extLst>
          </p:cNvPr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5078323" y="486510"/>
            <a:ext cx="3492594" cy="34925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82314E-217D-4779-98B8-DAAC596E1D04}"/>
              </a:ext>
            </a:extLst>
          </p:cNvPr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8689837" y="583278"/>
            <a:ext cx="3175571" cy="3492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287630"/>
                  </p:ext>
                </p:extLst>
              </p:nvPr>
            </p:nvGraphicFramePr>
            <p:xfrm>
              <a:off x="291867" y="599542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287630"/>
                  </p:ext>
                </p:extLst>
              </p:nvPr>
            </p:nvGraphicFramePr>
            <p:xfrm>
              <a:off x="291867" y="5995427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5874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960000" y="1616520"/>
            <a:ext cx="3821607" cy="39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180000" y="1616520"/>
            <a:ext cx="3525408" cy="39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920000" y="1616520"/>
            <a:ext cx="3960000" cy="2322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7539" y="998541"/>
            <a:ext cx="128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Occultation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633669" y="996124"/>
            <a:ext cx="24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Défaut de mise au point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41987" y="999130"/>
            <a:ext cx="220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Bruit, faible éclairage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82507" y="944702"/>
            <a:ext cx="1520393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ounded Rectangle 44"/>
          <p:cNvSpPr/>
          <p:nvPr/>
        </p:nvSpPr>
        <p:spPr>
          <a:xfrm>
            <a:off x="4603496" y="946206"/>
            <a:ext cx="2542214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ounded Rectangle 46"/>
          <p:cNvSpPr/>
          <p:nvPr/>
        </p:nvSpPr>
        <p:spPr>
          <a:xfrm>
            <a:off x="8752845" y="947708"/>
            <a:ext cx="2195132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Curved Up Arrow 3"/>
          <p:cNvSpPr/>
          <p:nvPr/>
        </p:nvSpPr>
        <p:spPr>
          <a:xfrm>
            <a:off x="9275583" y="4110505"/>
            <a:ext cx="1248833" cy="376767"/>
          </a:xfrm>
          <a:prstGeom prst="curvedUp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071133" y="4718975"/>
            <a:ext cx="3657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Baisse de résolution d’un facteur 100</a:t>
            </a:r>
          </a:p>
          <a:p>
            <a:pPr algn="ctr"/>
            <a:r>
              <a:rPr lang="fr-FR" dirty="0"/>
              <a:t>Mais</a:t>
            </a:r>
            <a:br>
              <a:rPr lang="fr-FR" dirty="0"/>
            </a:br>
            <a:r>
              <a:rPr lang="fr-FR" dirty="0"/>
              <a:t>Mesure de pose toujours valide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102600" y="4588206"/>
            <a:ext cx="3662199" cy="1125921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376" y="938674"/>
            <a:ext cx="4621618" cy="46040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9076" y="1579830"/>
            <a:ext cx="2132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Génération de mires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14328" y="1640328"/>
            <a:ext cx="127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Simulations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914328" y="2181195"/>
            <a:ext cx="122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Fabrication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50128" y="3578113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Mesure de pose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895380" y="364460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895380" y="418547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3D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9076" y="1526620"/>
            <a:ext cx="4156880" cy="1774844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Rounded Rectangle 58"/>
          <p:cNvSpPr/>
          <p:nvPr/>
        </p:nvSpPr>
        <p:spPr>
          <a:xfrm>
            <a:off x="350128" y="3548272"/>
            <a:ext cx="4156880" cy="1130465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ounded Rectangle 16"/>
          <p:cNvSpPr/>
          <p:nvPr/>
        </p:nvSpPr>
        <p:spPr>
          <a:xfrm>
            <a:off x="2807496" y="1621193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Rounded Rectangle 61"/>
          <p:cNvSpPr/>
          <p:nvPr/>
        </p:nvSpPr>
        <p:spPr>
          <a:xfrm>
            <a:off x="2811067" y="2176051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Rounded Rectangle 64"/>
          <p:cNvSpPr/>
          <p:nvPr/>
        </p:nvSpPr>
        <p:spPr>
          <a:xfrm>
            <a:off x="2788549" y="3646325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Rounded Rectangle 65"/>
          <p:cNvSpPr/>
          <p:nvPr/>
        </p:nvSpPr>
        <p:spPr>
          <a:xfrm>
            <a:off x="2788548" y="4177937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4" name="Group 23"/>
          <p:cNvGrpSpPr/>
          <p:nvPr/>
        </p:nvGrpSpPr>
        <p:grpSpPr>
          <a:xfrm>
            <a:off x="350128" y="5150177"/>
            <a:ext cx="3772832" cy="1130465"/>
            <a:chOff x="4980296" y="4227210"/>
            <a:chExt cx="3772832" cy="1130465"/>
          </a:xfrm>
        </p:grpSpPr>
        <p:sp>
          <p:nvSpPr>
            <p:cNvPr id="14" name="TextBox 13"/>
            <p:cNvSpPr txBox="1"/>
            <p:nvPr/>
          </p:nvSpPr>
          <p:spPr>
            <a:xfrm>
              <a:off x="5356032" y="4882422"/>
              <a:ext cx="540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C++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40140" y="4882422"/>
              <a:ext cx="852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Python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680060" y="4882422"/>
              <a:ext cx="852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Matlab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80296" y="4261460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Langages disponibles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980296" y="4227210"/>
              <a:ext cx="3772832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042930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82946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522962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19579" y="1621193"/>
            <a:ext cx="4368772" cy="2492312"/>
            <a:chOff x="-580733" y="1052215"/>
            <a:chExt cx="12860122" cy="2492312"/>
          </a:xfrm>
        </p:grpSpPr>
        <p:sp>
          <p:nvSpPr>
            <p:cNvPr id="56" name="TextBox 55"/>
            <p:cNvSpPr txBox="1"/>
            <p:nvPr/>
          </p:nvSpPr>
          <p:spPr>
            <a:xfrm>
              <a:off x="7223284" y="1975337"/>
              <a:ext cx="5056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Tests unitaires</a:t>
              </a: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6671297" y="1961898"/>
              <a:ext cx="5463632" cy="388467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9" name="Elbow Connector 18"/>
            <p:cNvCxnSpPr>
              <a:stCxn id="59" idx="3"/>
              <a:endCxn id="70" idx="2"/>
            </p:cNvCxnSpPr>
            <p:nvPr/>
          </p:nvCxnSpPr>
          <p:spPr>
            <a:xfrm flipV="1">
              <a:off x="4386462" y="2350365"/>
              <a:ext cx="5016651" cy="1194162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endCxn id="70" idx="0"/>
            </p:cNvCxnSpPr>
            <p:nvPr/>
          </p:nvCxnSpPr>
          <p:spPr>
            <a:xfrm>
              <a:off x="4212351" y="1259822"/>
              <a:ext cx="5190762" cy="702076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-580733" y="1052215"/>
              <a:ext cx="4764490" cy="388467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97966" y="1048270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Fonctionnalités :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704695" y="2807284"/>
            <a:ext cx="278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Génération sur smartphone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704696" y="2783327"/>
            <a:ext cx="2743164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5517" y="980398"/>
            <a:ext cx="4545512" cy="4526565"/>
            <a:chOff x="105517" y="980398"/>
            <a:chExt cx="4545512" cy="452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6780" y="980398"/>
              <a:ext cx="2247298" cy="22472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05517" y="3259665"/>
              <a:ext cx="2247298" cy="224729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2403731" y="3255920"/>
              <a:ext cx="2247298" cy="22472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403731" y="980398"/>
              <a:ext cx="2247298" cy="224729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5675197" y="2644275"/>
            <a:ext cx="4927177" cy="39150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3776" y="973281"/>
            <a:ext cx="5034779" cy="369332"/>
            <a:chOff x="5666351" y="1342233"/>
            <a:chExt cx="5034779" cy="369332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2FFAEE8-185F-4B0D-8CDD-CEB583EBB163}"/>
                </a:ext>
              </a:extLst>
            </p:cNvPr>
            <p:cNvSpPr/>
            <p:nvPr/>
          </p:nvSpPr>
          <p:spPr>
            <a:xfrm>
              <a:off x="6855077" y="1342233"/>
              <a:ext cx="384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hlinkClick r:id="rId9"/>
                </a:rPr>
                <a:t>https://projects.femto-st.fr/vernier/en</a:t>
              </a:r>
              <a:r>
                <a:rPr lang="fr-FR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6351" y="1342233"/>
              <a:ext cx="1101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Site web :</a:t>
              </a:r>
              <a:endParaRPr lang="fr-FR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420712" y="1434570"/>
            <a:ext cx="33120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Bibliothèque précompilée en C++</a:t>
            </a:r>
          </a:p>
          <a:p>
            <a:pPr>
              <a:lnSpc>
                <a:spcPct val="150000"/>
              </a:lnSpc>
            </a:pPr>
            <a:r>
              <a:rPr lang="fr-FR" dirty="0"/>
              <a:t>Documentation exhaustive</a:t>
            </a:r>
          </a:p>
          <a:p>
            <a:pPr>
              <a:lnSpc>
                <a:spcPct val="150000"/>
              </a:lnSpc>
            </a:pPr>
            <a:r>
              <a:rPr lang="fr-FR" dirty="0"/>
              <a:t>Performances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23234" y="1699098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23234" y="2103984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71873" y="2532435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620445" y="2694767"/>
            <a:ext cx="4761512" cy="3891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3776" y="3089189"/>
            <a:ext cx="535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de calcul par type de mire et par taille d’image :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07030"/>
              </p:ext>
            </p:extLst>
          </p:nvPr>
        </p:nvGraphicFramePr>
        <p:xfrm>
          <a:off x="6013514" y="3527923"/>
          <a:ext cx="5979496" cy="2590800"/>
        </p:xfrm>
        <a:graphic>
          <a:graphicData uri="http://schemas.openxmlformats.org/drawingml/2006/table">
            <a:tbl>
              <a:tblPr/>
              <a:tblGrid>
                <a:gridCol w="1379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2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5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0440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Motif testé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2048 x 2048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1024 x 1024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512 x 512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256 x 256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Periodic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416.4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110.78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22.97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6.4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101">
                <a:tc>
                  <a:txBody>
                    <a:bodyPr/>
                    <a:lstStyle/>
                    <a:p>
                      <a:r>
                        <a:rPr lang="fr-FR" sz="1400" b="1" dirty="0"/>
                        <a:t>Bitmap Pattern Detector (2</a:t>
                      </a:r>
                      <a:r>
                        <a:rPr lang="el-GR" sz="1400" b="1" dirty="0"/>
                        <a:t>π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baseline="0" dirty="0" err="1"/>
                        <a:t>absolu</a:t>
                      </a:r>
                      <a:r>
                        <a:rPr lang="fr-FR" sz="1400" b="1" dirty="0"/>
                        <a:t>)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1833.28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467.81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109.07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27.19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QRCode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478.59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117.18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29.07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440">
                <a:tc>
                  <a:txBody>
                    <a:bodyPr/>
                    <a:lstStyle/>
                    <a:p>
                      <a:r>
                        <a:rPr lang="fr-FR" sz="1400" b="1"/>
                        <a:t>Megarena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694.53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173.59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/>
                        <a:t>38.44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10.32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à articulations souples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31E846B4-8F77-4A1C-B0A9-5B76C567BED6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488247" y="797851"/>
            <a:ext cx="4201784" cy="4192787"/>
          </a:xfrm>
          <a:prstGeom prst="rect">
            <a:avLst/>
          </a:prstGeom>
        </p:spPr>
      </p:pic>
      <p:graphicFrame>
        <p:nvGraphicFramePr>
          <p:cNvPr id="64" name="Diagramme 63">
            <a:extLst>
              <a:ext uri="{FF2B5EF4-FFF2-40B4-BE49-F238E27FC236}">
                <a16:creationId xmlns:a16="http://schemas.microsoft.com/office/drawing/2014/main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0213400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0635048"/>
              </p:ext>
            </p:extLst>
          </p:nvPr>
        </p:nvGraphicFramePr>
        <p:xfrm>
          <a:off x="7559999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5813778" y="5678360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18"/>
          <a:stretch>
            <a:fillRect/>
          </a:stretch>
        </p:blipFill>
        <p:spPr>
          <a:xfrm>
            <a:off x="0" y="1151976"/>
            <a:ext cx="3417860" cy="3284594"/>
          </a:xfrm>
          <a:prstGeom prst="rect">
            <a:avLst/>
          </a:prstGeom>
        </p:spPr>
      </p:pic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33928" y="769076"/>
            <a:ext cx="7572881" cy="425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ngle_fiber_compression_tes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98416" y="659078"/>
            <a:ext cx="8394546" cy="5824677"/>
          </a:xfrm>
          <a:prstGeom prst="rect">
            <a:avLst/>
          </a:prstGeom>
        </p:spPr>
      </p:pic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10986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Mesures simultanées force – déplacement sur fibre végétale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:a16="http://schemas.microsoft.com/office/drawing/2014/main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7560" y="2560935"/>
            <a:ext cx="4073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71359" y="22206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50 </a:t>
            </a:r>
            <a:r>
              <a:rPr lang="el-G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99735" y="871848"/>
            <a:ext cx="1266093" cy="3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/>
          <p:cNvCxnSpPr/>
          <p:nvPr/>
        </p:nvCxnSpPr>
        <p:spPr>
          <a:xfrm>
            <a:off x="2665828" y="5259921"/>
            <a:ext cx="46722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74672" y="4925005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50 </a:t>
            </a:r>
            <a:r>
              <a:rPr lang="el-GR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6473" y="996286"/>
            <a:ext cx="2946481" cy="2236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13"/>
          <a:srcRect l="54232"/>
          <a:stretch>
            <a:fillRect/>
          </a:stretch>
        </p:blipFill>
        <p:spPr>
          <a:xfrm>
            <a:off x="778014" y="949259"/>
            <a:ext cx="2553362" cy="238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253104" y="2202498"/>
            <a:ext cx="2700533" cy="35996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9277360" y="2202499"/>
            <a:ext cx="2700533" cy="35996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831" y="871848"/>
            <a:ext cx="4619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Microrobotique</a:t>
            </a:r>
            <a:r>
              <a:rPr lang="fr-FR" b="1" dirty="0"/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Robots de taille microscopique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Robots avec des résolutions micrométriques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link="rId6"/>
          <a:srcRect l="20033" r="16733"/>
          <a:stretch/>
        </p:blipFill>
        <p:spPr>
          <a:xfrm>
            <a:off x="3271396" y="2106064"/>
            <a:ext cx="2970224" cy="3522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431788" y="1911106"/>
            <a:ext cx="2641505" cy="35191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98695" y="5604969"/>
            <a:ext cx="2515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Hexapode HXP-50, Newport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80640" y="5604969"/>
            <a:ext cx="3343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Hexapode à jambes souples, Till, 2017</a:t>
            </a:r>
          </a:p>
        </p:txBody>
      </p:sp>
    </p:spTree>
    <p:extLst>
      <p:ext uri="{BB962C8B-B14F-4D97-AF65-F5344CB8AC3E}">
        <p14:creationId xmlns:p14="http://schemas.microsoft.com/office/powerpoint/2010/main" val="1576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:a16="http://schemas.microsoft.com/office/drawing/2014/main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374" y="750927"/>
            <a:ext cx="6585386" cy="370427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link="rId13"/>
          <a:srcRect b="58087"/>
          <a:stretch/>
        </p:blipFill>
        <p:spPr>
          <a:xfrm>
            <a:off x="2998796" y="4518212"/>
            <a:ext cx="3827964" cy="20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D6414C63-07FB-4BAB-9BAE-BAA481E1EED8}"/>
              </a:ext>
            </a:extLst>
          </p:cNvPr>
          <p:cNvPicPr>
            <a:picLocks noChangeAspect="1"/>
          </p:cNvPicPr>
          <p:nvPr/>
        </p:nvPicPr>
        <p:blipFill>
          <a:blip r:link="rId4"/>
          <a:srcRect l="35" t="6240" r="1186" b="8606"/>
          <a:stretch>
            <a:fillRect/>
          </a:stretch>
        </p:blipFill>
        <p:spPr>
          <a:xfrm>
            <a:off x="3811135" y="579684"/>
            <a:ext cx="6815871" cy="5875750"/>
          </a:xfrm>
          <a:custGeom>
            <a:avLst/>
            <a:gdLst>
              <a:gd name="connsiteX0" fmla="*/ 1480237 w 5972849"/>
              <a:gd name="connsiteY0" fmla="*/ 0 h 5149007"/>
              <a:gd name="connsiteX1" fmla="*/ 4492612 w 5972849"/>
              <a:gd name="connsiteY1" fmla="*/ 0 h 5149007"/>
              <a:gd name="connsiteX2" fmla="*/ 5972849 w 5972849"/>
              <a:gd name="connsiteY2" fmla="*/ 2574504 h 5149007"/>
              <a:gd name="connsiteX3" fmla="*/ 4492612 w 5972849"/>
              <a:gd name="connsiteY3" fmla="*/ 5149007 h 5149007"/>
              <a:gd name="connsiteX4" fmla="*/ 1480237 w 5972849"/>
              <a:gd name="connsiteY4" fmla="*/ 5149007 h 5149007"/>
              <a:gd name="connsiteX5" fmla="*/ 0 w 5972849"/>
              <a:gd name="connsiteY5" fmla="*/ 2574504 h 514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849" h="5149007">
                <a:moveTo>
                  <a:pt x="1480237" y="0"/>
                </a:moveTo>
                <a:lnTo>
                  <a:pt x="4492612" y="0"/>
                </a:lnTo>
                <a:lnTo>
                  <a:pt x="5972849" y="2574504"/>
                </a:lnTo>
                <a:lnTo>
                  <a:pt x="4492612" y="5149007"/>
                </a:lnTo>
                <a:lnTo>
                  <a:pt x="1480237" y="5149007"/>
                </a:lnTo>
                <a:lnTo>
                  <a:pt x="0" y="2574504"/>
                </a:lnTo>
                <a:close/>
              </a:path>
            </a:pathLst>
          </a:custGeom>
        </p:spPr>
      </p:pic>
      <p:sp>
        <p:nvSpPr>
          <p:cNvPr id="7" name="Hexagon 6"/>
          <p:cNvSpPr/>
          <p:nvPr/>
        </p:nvSpPr>
        <p:spPr>
          <a:xfrm>
            <a:off x="1730338" y="1524234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1785009" y="1979731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1 période</a:t>
            </a:r>
          </a:p>
        </p:txBody>
      </p:sp>
      <p:sp>
        <p:nvSpPr>
          <p:cNvPr id="94" name="Hexagon 93"/>
          <p:cNvSpPr/>
          <p:nvPr/>
        </p:nvSpPr>
        <p:spPr>
          <a:xfrm>
            <a:off x="305883" y="736365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TextBox 94"/>
          <p:cNvSpPr txBox="1"/>
          <p:nvPr/>
        </p:nvSpPr>
        <p:spPr>
          <a:xfrm>
            <a:off x="360554" y="1191862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3 DDL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1F6508CF-66F8-47DD-A8C6-187E1AA34A76}"/>
              </a:ext>
            </a:extLst>
          </p:cNvPr>
          <p:cNvPicPr>
            <a:picLocks noChangeAspect="1"/>
          </p:cNvPicPr>
          <p:nvPr/>
        </p:nvPicPr>
        <p:blipFill>
          <a:blip r:link="rId5"/>
          <a:srcRect l="3790" t="10046" r="3515" b="10046"/>
          <a:stretch>
            <a:fillRect/>
          </a:stretch>
        </p:blipFill>
        <p:spPr>
          <a:xfrm>
            <a:off x="3811135" y="577224"/>
            <a:ext cx="6807547" cy="5868574"/>
          </a:xfrm>
          <a:custGeom>
            <a:avLst/>
            <a:gdLst>
              <a:gd name="connsiteX0" fmla="*/ 1687098 w 6807547"/>
              <a:gd name="connsiteY0" fmla="*/ 0 h 5868574"/>
              <a:gd name="connsiteX1" fmla="*/ 5120449 w 6807547"/>
              <a:gd name="connsiteY1" fmla="*/ 0 h 5868574"/>
              <a:gd name="connsiteX2" fmla="*/ 6807547 w 6807547"/>
              <a:gd name="connsiteY2" fmla="*/ 2934287 h 5868574"/>
              <a:gd name="connsiteX3" fmla="*/ 5120449 w 6807547"/>
              <a:gd name="connsiteY3" fmla="*/ 5868574 h 5868574"/>
              <a:gd name="connsiteX4" fmla="*/ 1687098 w 6807547"/>
              <a:gd name="connsiteY4" fmla="*/ 5868574 h 5868574"/>
              <a:gd name="connsiteX5" fmla="*/ 0 w 6807547"/>
              <a:gd name="connsiteY5" fmla="*/ 2934287 h 586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7547" h="5868574">
                <a:moveTo>
                  <a:pt x="1687098" y="0"/>
                </a:moveTo>
                <a:lnTo>
                  <a:pt x="5120449" y="0"/>
                </a:lnTo>
                <a:lnTo>
                  <a:pt x="6807547" y="2934287"/>
                </a:lnTo>
                <a:lnTo>
                  <a:pt x="5120449" y="5868574"/>
                </a:lnTo>
                <a:lnTo>
                  <a:pt x="1687098" y="5868574"/>
                </a:lnTo>
                <a:lnTo>
                  <a:pt x="0" y="2934287"/>
                </a:lnTo>
                <a:close/>
              </a:path>
            </a:pathLst>
          </a:custGeom>
        </p:spPr>
      </p:pic>
      <p:sp>
        <p:nvSpPr>
          <p:cNvPr id="99" name="Hexagon 98"/>
          <p:cNvSpPr/>
          <p:nvPr/>
        </p:nvSpPr>
        <p:spPr>
          <a:xfrm>
            <a:off x="305883" y="2337144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TextBox 99"/>
          <p:cNvSpPr txBox="1"/>
          <p:nvPr/>
        </p:nvSpPr>
        <p:spPr>
          <a:xfrm>
            <a:off x="375575" y="2623159"/>
            <a:ext cx="1667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Faible robustesse en microscopie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7983DD6C-C116-465C-B68B-D21F7AD7EC50}"/>
              </a:ext>
            </a:extLst>
          </p:cNvPr>
          <p:cNvPicPr>
            <a:picLocks noChangeAspect="1"/>
          </p:cNvPicPr>
          <p:nvPr/>
        </p:nvPicPr>
        <p:blipFill rotWithShape="1">
          <a:blip r:link="rId6"/>
          <a:srcRect l="3142" t="30720" r="25963" b="8165"/>
          <a:stretch>
            <a:fillRect/>
          </a:stretch>
        </p:blipFill>
        <p:spPr>
          <a:xfrm>
            <a:off x="3808654" y="577342"/>
            <a:ext cx="6810028" cy="5870713"/>
          </a:xfrm>
          <a:custGeom>
            <a:avLst/>
            <a:gdLst>
              <a:gd name="connsiteX0" fmla="*/ 1687713 w 6810028"/>
              <a:gd name="connsiteY0" fmla="*/ 0 h 5870713"/>
              <a:gd name="connsiteX1" fmla="*/ 5122315 w 6810028"/>
              <a:gd name="connsiteY1" fmla="*/ 0 h 5870713"/>
              <a:gd name="connsiteX2" fmla="*/ 6810028 w 6810028"/>
              <a:gd name="connsiteY2" fmla="*/ 2935357 h 5870713"/>
              <a:gd name="connsiteX3" fmla="*/ 5122315 w 6810028"/>
              <a:gd name="connsiteY3" fmla="*/ 5870713 h 5870713"/>
              <a:gd name="connsiteX4" fmla="*/ 1687713 w 6810028"/>
              <a:gd name="connsiteY4" fmla="*/ 5870713 h 5870713"/>
              <a:gd name="connsiteX5" fmla="*/ 0 w 6810028"/>
              <a:gd name="connsiteY5" fmla="*/ 2935357 h 587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028" h="5870713">
                <a:moveTo>
                  <a:pt x="1687713" y="0"/>
                </a:moveTo>
                <a:lnTo>
                  <a:pt x="5122315" y="0"/>
                </a:lnTo>
                <a:lnTo>
                  <a:pt x="6810028" y="2935357"/>
                </a:lnTo>
                <a:lnTo>
                  <a:pt x="5122315" y="5870713"/>
                </a:lnTo>
                <a:lnTo>
                  <a:pt x="1687713" y="5870713"/>
                </a:lnTo>
                <a:lnTo>
                  <a:pt x="0" y="2935357"/>
                </a:lnTo>
                <a:close/>
              </a:path>
            </a:pathLst>
          </a:custGeom>
        </p:spPr>
      </p:pic>
      <p:sp>
        <p:nvSpPr>
          <p:cNvPr id="104" name="Hexagon 103"/>
          <p:cNvSpPr/>
          <p:nvPr/>
        </p:nvSpPr>
        <p:spPr>
          <a:xfrm>
            <a:off x="1730338" y="3152684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TextBox 104"/>
          <p:cNvSpPr txBox="1"/>
          <p:nvPr/>
        </p:nvSpPr>
        <p:spPr>
          <a:xfrm>
            <a:off x="1800030" y="3490922"/>
            <a:ext cx="1667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Difficultés applicatives à la </a:t>
            </a:r>
            <a:r>
              <a:rPr lang="fr-FR" sz="1600" b="1" dirty="0" err="1"/>
              <a:t>microrobotique</a:t>
            </a:r>
            <a:endParaRPr lang="fr-FR" sz="1600" b="1" dirty="0"/>
          </a:p>
        </p:txBody>
      </p:sp>
      <p:grpSp>
        <p:nvGrpSpPr>
          <p:cNvPr id="106" name="Groupe 19">
            <a:extLst>
              <a:ext uri="{FF2B5EF4-FFF2-40B4-BE49-F238E27FC236}">
                <a16:creationId xmlns:a16="http://schemas.microsoft.com/office/drawing/2014/main" id="{53A80F3B-1B70-4972-92D4-55A79041BA2C}"/>
              </a:ext>
            </a:extLst>
          </p:cNvPr>
          <p:cNvGrpSpPr/>
          <p:nvPr/>
        </p:nvGrpSpPr>
        <p:grpSpPr>
          <a:xfrm>
            <a:off x="4142608" y="771876"/>
            <a:ext cx="2626241" cy="839972"/>
            <a:chOff x="111923" y="5463549"/>
            <a:chExt cx="2626241" cy="839972"/>
          </a:xfrm>
        </p:grpSpPr>
        <p:sp>
          <p:nvSpPr>
            <p:cNvPr id="107" name="ZoneTexte 11">
              <a:extLst>
                <a:ext uri="{FF2B5EF4-FFF2-40B4-BE49-F238E27FC236}">
                  <a16:creationId xmlns:a16="http://schemas.microsoft.com/office/drawing/2014/main" id="{D67A229D-9257-47A3-BCA3-286BFFDF4920}"/>
                </a:ext>
              </a:extLst>
            </p:cNvPr>
            <p:cNvSpPr txBox="1"/>
            <p:nvPr/>
          </p:nvSpPr>
          <p:spPr>
            <a:xfrm>
              <a:off x="217439" y="5589677"/>
              <a:ext cx="2268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Étalonnage de microrobots souples</a:t>
              </a:r>
            </a:p>
          </p:txBody>
        </p:sp>
        <p:sp>
          <p:nvSpPr>
            <p:cNvPr id="108" name="Rectangle : coins arrondis 14">
              <a:extLst>
                <a:ext uri="{FF2B5EF4-FFF2-40B4-BE49-F238E27FC236}">
                  <a16:creationId xmlns:a16="http://schemas.microsoft.com/office/drawing/2014/main" id="{94FBFB9B-72A5-4AB4-99B2-C7906E288523}"/>
                </a:ext>
              </a:extLst>
            </p:cNvPr>
            <p:cNvSpPr/>
            <p:nvPr/>
          </p:nvSpPr>
          <p:spPr>
            <a:xfrm>
              <a:off x="111923" y="5463549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9" name="Groupe 20">
            <a:extLst>
              <a:ext uri="{FF2B5EF4-FFF2-40B4-BE49-F238E27FC236}">
                <a16:creationId xmlns:a16="http://schemas.microsoft.com/office/drawing/2014/main" id="{87787A1C-1A9F-4893-BD50-6A4137E00448}"/>
              </a:ext>
            </a:extLst>
          </p:cNvPr>
          <p:cNvGrpSpPr/>
          <p:nvPr/>
        </p:nvGrpSpPr>
        <p:grpSpPr>
          <a:xfrm>
            <a:off x="4236007" y="2968908"/>
            <a:ext cx="2779864" cy="839972"/>
            <a:chOff x="3225363" y="5447060"/>
            <a:chExt cx="2779864" cy="839972"/>
          </a:xfrm>
        </p:grpSpPr>
        <p:sp>
          <p:nvSpPr>
            <p:cNvPr id="110" name="ZoneTexte 12">
              <a:extLst>
                <a:ext uri="{FF2B5EF4-FFF2-40B4-BE49-F238E27FC236}">
                  <a16:creationId xmlns:a16="http://schemas.microsoft.com/office/drawing/2014/main" id="{07530AC4-AE2A-4EC5-8CBC-B39CEC58FF42}"/>
                </a:ext>
              </a:extLst>
            </p:cNvPr>
            <p:cNvSpPr txBox="1"/>
            <p:nvPr/>
          </p:nvSpPr>
          <p:spPr>
            <a:xfrm>
              <a:off x="3225363" y="5682380"/>
              <a:ext cx="2779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mécanique</a:t>
              </a:r>
            </a:p>
          </p:txBody>
        </p:sp>
        <p:sp>
          <p:nvSpPr>
            <p:cNvPr id="111" name="Rectangle : coins arrondis 55">
              <a:extLst>
                <a:ext uri="{FF2B5EF4-FFF2-40B4-BE49-F238E27FC236}">
                  <a16:creationId xmlns:a16="http://schemas.microsoft.com/office/drawing/2014/main" id="{17EC8769-F51A-412B-B4AB-4E83F4DA5E32}"/>
                </a:ext>
              </a:extLst>
            </p:cNvPr>
            <p:cNvSpPr/>
            <p:nvPr/>
          </p:nvSpPr>
          <p:spPr>
            <a:xfrm>
              <a:off x="3225363" y="5447060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2" name="Groupe 22">
            <a:extLst>
              <a:ext uri="{FF2B5EF4-FFF2-40B4-BE49-F238E27FC236}">
                <a16:creationId xmlns:a16="http://schemas.microsoft.com/office/drawing/2014/main" id="{482C3FD5-7235-41A3-83BA-6773C86F3143}"/>
              </a:ext>
            </a:extLst>
          </p:cNvPr>
          <p:cNvGrpSpPr/>
          <p:nvPr/>
        </p:nvGrpSpPr>
        <p:grpSpPr>
          <a:xfrm>
            <a:off x="4260633" y="5213839"/>
            <a:ext cx="2626241" cy="839972"/>
            <a:chOff x="6338803" y="5459176"/>
            <a:chExt cx="2626241" cy="839972"/>
          </a:xfrm>
        </p:grpSpPr>
        <p:sp>
          <p:nvSpPr>
            <p:cNvPr id="113" name="ZoneTexte 13">
              <a:extLst>
                <a:ext uri="{FF2B5EF4-FFF2-40B4-BE49-F238E27FC236}">
                  <a16:creationId xmlns:a16="http://schemas.microsoft.com/office/drawing/2014/main" id="{0E2F50AF-3F28-4BA5-B69D-8D56AB6C14F7}"/>
                </a:ext>
              </a:extLst>
            </p:cNvPr>
            <p:cNvSpPr txBox="1"/>
            <p:nvPr/>
          </p:nvSpPr>
          <p:spPr>
            <a:xfrm>
              <a:off x="6702400" y="5674915"/>
              <a:ext cx="1899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114" name="Rectangle : coins arrondis 56">
              <a:extLst>
                <a:ext uri="{FF2B5EF4-FFF2-40B4-BE49-F238E27FC236}">
                  <a16:creationId xmlns:a16="http://schemas.microsoft.com/office/drawing/2014/main" id="{9AC5994B-44EB-4839-9DFC-2CFB49BD90D7}"/>
                </a:ext>
              </a:extLst>
            </p:cNvPr>
            <p:cNvSpPr/>
            <p:nvPr/>
          </p:nvSpPr>
          <p:spPr>
            <a:xfrm>
              <a:off x="6338803" y="5459176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114138" y="2467747"/>
            <a:ext cx="4874275" cy="208752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link="rId8"/>
          <a:srcRect l="9705" t="12732" r="13044"/>
          <a:stretch/>
        </p:blipFill>
        <p:spPr>
          <a:xfrm>
            <a:off x="7918240" y="197683"/>
            <a:ext cx="3623519" cy="2170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link="rId9"/>
          <a:srcRect l="11311" r="15910"/>
          <a:stretch/>
        </p:blipFill>
        <p:spPr>
          <a:xfrm>
            <a:off x="7128115" y="4649650"/>
            <a:ext cx="4846320" cy="190526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70587" y="3542990"/>
            <a:ext cx="169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30338" y="655783"/>
            <a:ext cx="1618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Mesure</a:t>
            </a:r>
            <a:r>
              <a:rPr lang="en-US" sz="2000" b="1" dirty="0"/>
              <a:t> 6DDL</a:t>
            </a:r>
            <a:endParaRPr lang="fr-FR" sz="20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2151806" y="1158224"/>
            <a:ext cx="2240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Plage</a:t>
            </a:r>
            <a:r>
              <a:rPr lang="en-US" sz="2000" b="1" dirty="0"/>
              <a:t> de 10x10 cm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²</a:t>
            </a:r>
            <a:endParaRPr lang="fr-FR" sz="20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220260" y="3857904"/>
            <a:ext cx="1559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Décodage</a:t>
            </a:r>
            <a:r>
              <a:rPr lang="en-US" sz="2000" b="1" dirty="0"/>
              <a:t> </a:t>
            </a:r>
            <a:r>
              <a:rPr lang="en-US" sz="2000" b="1" dirty="0" err="1"/>
              <a:t>robuste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626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0.49284 0.291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83" y="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-0.49258 -0.2912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05" y="-1449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37604 0.1770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84" y="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9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-0.37604 -0.1770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76" y="-89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99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L 0.49258 0.0578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83" y="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10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49245 -0.0581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83" y="-282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0" grpId="0"/>
      <p:bldP spid="94" grpId="0" animBg="1"/>
      <p:bldP spid="94" grpId="1" animBg="1"/>
      <p:bldP spid="94" grpId="2" animBg="1"/>
      <p:bldP spid="95" grpId="0"/>
      <p:bldP spid="99" grpId="0" animBg="1"/>
      <p:bldP spid="99" grpId="1" animBg="1"/>
      <p:bldP spid="99" grpId="2" animBg="1"/>
      <p:bldP spid="100" grpId="0"/>
      <p:bldP spid="105" grpId="0"/>
      <p:bldP spid="44" grpId="0"/>
      <p:bldP spid="45" grpId="0"/>
      <p:bldP spid="115" grpId="0"/>
      <p:bldP spid="1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0000" y="900000"/>
            <a:ext cx="3260527" cy="406785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52" name="Table 2">
            <a:extLst>
              <a:ext uri="{FF2B5EF4-FFF2-40B4-BE49-F238E27FC236}">
                <a16:creationId xmlns:a16="http://schemas.microsoft.com/office/drawing/2014/main" id="{B37F36E7-3E09-433A-A589-942589D7E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98533"/>
              </p:ext>
            </p:extLst>
          </p:nvPr>
        </p:nvGraphicFramePr>
        <p:xfrm>
          <a:off x="3708121" y="2048995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Hexagone 15">
            <a:extLst>
              <a:ext uri="{FF2B5EF4-FFF2-40B4-BE49-F238E27FC236}">
                <a16:creationId xmlns:a16="http://schemas.microsoft.com/office/drawing/2014/main" id="{0D930648-D7E1-4787-95D0-1F7F6F8E1E36}"/>
              </a:ext>
            </a:extLst>
          </p:cNvPr>
          <p:cNvSpPr/>
          <p:nvPr/>
        </p:nvSpPr>
        <p:spPr>
          <a:xfrm>
            <a:off x="308911" y="942878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447716" y="1524979"/>
            <a:ext cx="16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Mesure 6DDL</a:t>
            </a:r>
          </a:p>
        </p:txBody>
      </p:sp>
      <p:sp>
        <p:nvSpPr>
          <p:cNvPr id="60" name="Hexagone 59">
            <a:extLst>
              <a:ext uri="{FF2B5EF4-FFF2-40B4-BE49-F238E27FC236}">
                <a16:creationId xmlns:a16="http://schemas.microsoft.com/office/drawing/2014/main" id="{3C5BC86B-7668-477E-9566-0877AAA66718}"/>
              </a:ext>
            </a:extLst>
          </p:cNvPr>
          <p:cNvSpPr/>
          <p:nvPr/>
        </p:nvSpPr>
        <p:spPr>
          <a:xfrm>
            <a:off x="1720352" y="1762896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1952873" y="2055182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Plage de mesure 10x10 cm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²</a:t>
            </a:r>
            <a:endParaRPr lang="fr-FR" b="1" dirty="0"/>
          </a:p>
        </p:txBody>
      </p:sp>
      <p:sp>
        <p:nvSpPr>
          <p:cNvPr id="61" name="Hexagone 60">
            <a:extLst>
              <a:ext uri="{FF2B5EF4-FFF2-40B4-BE49-F238E27FC236}">
                <a16:creationId xmlns:a16="http://schemas.microsoft.com/office/drawing/2014/main" id="{D4CF6115-1319-4D3C-B644-7B22423B69EF}"/>
              </a:ext>
            </a:extLst>
          </p:cNvPr>
          <p:cNvSpPr/>
          <p:nvPr/>
        </p:nvSpPr>
        <p:spPr>
          <a:xfrm>
            <a:off x="308911" y="2595899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51093" y="3014681"/>
            <a:ext cx="17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Grande robustesse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346640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346640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3506055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3506055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76" t="-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1317" t="-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7430" t="-8197" r="-40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5309308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au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5309308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111475" r="-333784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111475" r="-103292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111475" r="-400" b="-2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2735096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au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2735096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2" name="Hexagone 61">
            <a:extLst>
              <a:ext uri="{FF2B5EF4-FFF2-40B4-BE49-F238E27FC236}">
                <a16:creationId xmlns:a16="http://schemas.microsoft.com/office/drawing/2014/main" id="{5413CF8A-83A0-4903-B3A5-58FAFC7DFCDE}"/>
              </a:ext>
            </a:extLst>
          </p:cNvPr>
          <p:cNvSpPr/>
          <p:nvPr/>
        </p:nvSpPr>
        <p:spPr>
          <a:xfrm>
            <a:off x="1739073" y="3405360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843345" y="3772925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au 64">
                <a:extLst>
                  <a:ext uri="{FF2B5EF4-FFF2-40B4-BE49-F238E27FC236}">
                    <a16:creationId xmlns:a16="http://schemas.microsoft.com/office/drawing/2014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212000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212000"/>
                  </p:ext>
                </p:extLst>
              </p:nvPr>
            </p:nvGraphicFramePr>
            <p:xfrm>
              <a:off x="3706209" y="343561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56400" t="-8065" r="-400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6" name="Tableau 75">
                <a:extLst>
                  <a:ext uri="{FF2B5EF4-FFF2-40B4-BE49-F238E27FC236}">
                    <a16:creationId xmlns:a16="http://schemas.microsoft.com/office/drawing/2014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9682194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6" name="Tableau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9682194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108065" r="-333784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108065" r="-103292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108065" r="-400" b="-27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au 90">
                <a:extLst>
                  <a:ext uri="{FF2B5EF4-FFF2-40B4-BE49-F238E27FC236}">
                    <a16:creationId xmlns:a16="http://schemas.microsoft.com/office/drawing/2014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3780523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3780523"/>
                  </p:ext>
                </p:extLst>
              </p:nvPr>
            </p:nvGraphicFramePr>
            <p:xfrm>
              <a:off x="3708121" y="269631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8197" r="-33310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8197" r="-10288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10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10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344364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au 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344364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roup 7"/>
          <p:cNvGrpSpPr/>
          <p:nvPr/>
        </p:nvGrpSpPr>
        <p:grpSpPr>
          <a:xfrm>
            <a:off x="7759083" y="511357"/>
            <a:ext cx="4389750" cy="4788518"/>
            <a:chOff x="7759083" y="511357"/>
            <a:chExt cx="4389750" cy="4788518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64797F2-8AD7-45AC-9FE9-96C8F618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r:link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083" y="517213"/>
              <a:ext cx="2334357" cy="2334357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55A8DD7B-0AB8-4A26-ADDC-DE3E6BE36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5"/>
            <a:srcRect t="9337" b="20024"/>
            <a:stretch>
              <a:fillRect/>
            </a:stretch>
          </p:blipFill>
          <p:spPr>
            <a:xfrm rot="11881417">
              <a:off x="10118092" y="3939615"/>
              <a:ext cx="1128368" cy="702301"/>
            </a:xfrm>
            <a:prstGeom prst="rect">
              <a:avLst/>
            </a:prstGeom>
          </p:spPr>
        </p:pic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id="{CCA94DD0-E6D8-4CD4-80B5-CE6F52438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5"/>
            <a:srcRect t="9337" b="20024"/>
            <a:stretch>
              <a:fillRect/>
            </a:stretch>
          </p:blipFill>
          <p:spPr>
            <a:xfrm>
              <a:off x="10979086" y="3360668"/>
              <a:ext cx="1128368" cy="702301"/>
            </a:xfrm>
            <a:prstGeom prst="rect">
              <a:avLst/>
            </a:prstGeom>
          </p:spPr>
        </p:pic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EB4DA66A-0C92-414D-90FB-C2C891290FED}"/>
                </a:ext>
              </a:extLst>
            </p:cNvPr>
            <p:cNvCxnSpPr/>
            <p:nvPr/>
          </p:nvCxnSpPr>
          <p:spPr>
            <a:xfrm>
              <a:off x="10304628" y="4869712"/>
              <a:ext cx="18442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59609B9C-1458-4AA0-A494-09130CB8673D}"/>
                </a:ext>
              </a:extLst>
            </p:cNvPr>
            <p:cNvSpPr txBox="1"/>
            <p:nvPr/>
          </p:nvSpPr>
          <p:spPr>
            <a:xfrm>
              <a:off x="10656009" y="4905085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ADB88E6C-9DDC-49E5-9819-6EB494FA7CA7}"/>
                </a:ext>
              </a:extLst>
            </p:cNvPr>
            <p:cNvPicPr>
              <a:picLocks noChangeAspect="1"/>
            </p:cNvPicPr>
            <p:nvPr/>
          </p:nvPicPr>
          <p:blipFill>
            <a:blip r:link="rId16"/>
            <a:stretch>
              <a:fillRect/>
            </a:stretch>
          </p:blipFill>
          <p:spPr>
            <a:xfrm>
              <a:off x="7759084" y="2965518"/>
              <a:ext cx="2334357" cy="2334357"/>
            </a:xfrm>
            <a:prstGeom prst="rect">
              <a:avLst/>
            </a:prstGeom>
          </p:spPr>
        </p:pic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010808EC-8522-4826-A0C2-2EB3680E6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7"/>
            <a:srcRect l="22809" t="26840" r="58847" b="42119"/>
            <a:stretch>
              <a:fillRect/>
            </a:stretch>
          </p:blipFill>
          <p:spPr>
            <a:xfrm>
              <a:off x="10220622" y="511357"/>
              <a:ext cx="1886832" cy="2394588"/>
            </a:xfrm>
            <a:prstGeom prst="rect">
              <a:avLst/>
            </a:prstGeom>
          </p:spPr>
        </p:pic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id="{2BFE3150-E703-419B-AFA4-CBB1715D0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23" y="2736066"/>
              <a:ext cx="4712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ZoneTexte 95">
              <a:extLst>
                <a:ext uri="{FF2B5EF4-FFF2-40B4-BE49-F238E27FC236}">
                  <a16:creationId xmlns:a16="http://schemas.microsoft.com/office/drawing/2014/main" id="{64BE4871-3C8F-4177-AB98-F259266B3042}"/>
                </a:ext>
              </a:extLst>
            </p:cNvPr>
            <p:cNvSpPr txBox="1"/>
            <p:nvPr/>
          </p:nvSpPr>
          <p:spPr>
            <a:xfrm>
              <a:off x="10427123" y="2821458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rot="1380878">
            <a:off x="8033093" y="3024354"/>
            <a:ext cx="3731743" cy="495002"/>
            <a:chOff x="8061821" y="2808793"/>
            <a:chExt cx="3731743" cy="495002"/>
          </a:xfrm>
        </p:grpSpPr>
        <p:sp>
          <p:nvSpPr>
            <p:cNvPr id="17" name="Rounded Rectangle 16"/>
            <p:cNvSpPr/>
            <p:nvPr/>
          </p:nvSpPr>
          <p:spPr>
            <a:xfrm>
              <a:off x="8061821" y="2808793"/>
              <a:ext cx="3731743" cy="4950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/>
                    <a:t>Rapport plage/résolution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2500" t="-26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684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0321" y="1286598"/>
            <a:ext cx="339990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Utilise une source cohérente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Rayon principal séparé en deux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Référence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Objet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1802276" y="2434515"/>
            <a:ext cx="345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Figure d’interférence, </a:t>
            </a:r>
            <a:r>
              <a:rPr lang="fr-FR" b="1" dirty="0"/>
              <a:t>hologramme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321" y="3200846"/>
            <a:ext cx="591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</a:t>
            </a:r>
            <a:r>
              <a:rPr lang="fr-FR" b="1" dirty="0"/>
              <a:t>l’intensité</a:t>
            </a:r>
            <a:r>
              <a:rPr lang="fr-FR" dirty="0"/>
              <a:t> et de la </a:t>
            </a:r>
            <a:r>
              <a:rPr lang="fr-FR" b="1" dirty="0"/>
              <a:t>phase</a:t>
            </a:r>
            <a:r>
              <a:rPr lang="fr-FR" dirty="0"/>
              <a:t> du rayon éclairant l’objet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Résolution </a:t>
                </a:r>
                <a:r>
                  <a:rPr lang="fr-FR" sz="2000" b="1" dirty="0"/>
                  <a:t>nanométrique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fr-FR" sz="2000" b="1" dirty="0"/>
              </a:p>
              <a:p>
                <a:r>
                  <a:rPr lang="fr-FR" sz="2000" dirty="0"/>
                  <a:t>	   du </a:t>
                </a:r>
                <a:r>
                  <a:rPr lang="fr-FR" sz="2000" b="1" dirty="0"/>
                  <a:t>microradian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blipFill rotWithShape="0">
                <a:blip r:embed="rId8"/>
                <a:stretch>
                  <a:fillRect l="-1864" t="-5172" b="-1465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280321" y="4618205"/>
            <a:ext cx="591131" cy="283029"/>
          </a:xfrm>
          <a:prstGeom prst="right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1083050" y="4354163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322275" y="5578620"/>
            <a:ext cx="3109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Demande de </a:t>
            </a:r>
            <a:r>
              <a:rPr lang="fr-FR" b="1" dirty="0"/>
              <a:t>connaître </a:t>
            </a:r>
            <a:r>
              <a:rPr lang="fr-FR" b="1" i="1" dirty="0"/>
              <a:t>a priori </a:t>
            </a:r>
            <a:r>
              <a:rPr lang="fr-FR" b="1" dirty="0"/>
              <a:t>la distance de reconstruction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083049" y="5483560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E89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251365" y="57171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E89247"/>
                </a:solidFill>
              </a:rPr>
              <a:t>Mais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2503" y="5579345"/>
            <a:ext cx="2923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Approche par apprentissage automatique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829443" y="5483560"/>
            <a:ext cx="3116498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ight Arrow 27"/>
          <p:cNvSpPr/>
          <p:nvPr/>
        </p:nvSpPr>
        <p:spPr>
          <a:xfrm>
            <a:off x="5056852" y="5760269"/>
            <a:ext cx="591131" cy="283029"/>
          </a:xfrm>
          <a:prstGeom prst="rightArrow">
            <a:avLst/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/>
          <p:cNvSpPr txBox="1"/>
          <p:nvPr/>
        </p:nvSpPr>
        <p:spPr>
          <a:xfrm>
            <a:off x="6383576" y="4373436"/>
            <a:ext cx="31394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Stéphane </a:t>
            </a:r>
            <a:r>
              <a:rPr lang="fr-FR" sz="1400" b="1" dirty="0" err="1"/>
              <a:t>Cuenat</a:t>
            </a:r>
            <a:endParaRPr lang="fr-FR" sz="1400" b="1" dirty="0"/>
          </a:p>
          <a:p>
            <a:r>
              <a:rPr lang="fr-FR" sz="1400" dirty="0"/>
              <a:t>Thèse commencée en Mars 2021</a:t>
            </a:r>
          </a:p>
          <a:p>
            <a:r>
              <a:rPr lang="fr-FR" sz="1400" dirty="0"/>
              <a:t>Encadré par R. Couturier et G. Perrot</a:t>
            </a:r>
          </a:p>
        </p:txBody>
      </p:sp>
      <p:sp>
        <p:nvSpPr>
          <p:cNvPr id="3" name="Hexagone 2">
            <a:extLst>
              <a:ext uri="{FF2B5EF4-FFF2-40B4-BE49-F238E27FC236}">
                <a16:creationId xmlns:a16="http://schemas.microsoft.com/office/drawing/2014/main" id="{47449248-2F66-4249-A6DD-FC3E94FD8136}"/>
              </a:ext>
            </a:extLst>
          </p:cNvPr>
          <p:cNvSpPr/>
          <p:nvPr/>
        </p:nvSpPr>
        <p:spPr>
          <a:xfrm rot="16200000">
            <a:off x="5135894" y="4204473"/>
            <a:ext cx="1284276" cy="1107134"/>
          </a:xfrm>
          <a:prstGeom prst="hexagon">
            <a:avLst/>
          </a:prstGeom>
          <a:solidFill>
            <a:schemeClr val="bg1"/>
          </a:solidFill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11923" y="1587023"/>
            <a:ext cx="3600000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979608" y="1587023"/>
            <a:ext cx="3600000" cy="36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923" y="5283844"/>
            <a:ext cx="369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Microscope à holographie numérique </a:t>
            </a:r>
            <a:r>
              <a:rPr lang="fr-FR" sz="1400" dirty="0" err="1"/>
              <a:t>LynceeTec</a:t>
            </a:r>
            <a:endParaRPr lang="fr-FR" sz="1400" dirty="0"/>
          </a:p>
          <a:p>
            <a:r>
              <a:rPr lang="fr-FR" sz="1400" dirty="0"/>
              <a:t>Couplé à un hexapode HXP50-MECA Newport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61339" y="5283844"/>
            <a:ext cx="16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Hologramme acquis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411712" y="295606"/>
            <a:ext cx="2880000" cy="6085618"/>
            <a:chOff x="8411712" y="295606"/>
            <a:chExt cx="2880000" cy="60856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8411712" y="295606"/>
              <a:ext cx="2880000" cy="288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8411712" y="3501224"/>
              <a:ext cx="2880000" cy="2880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570647" y="395563"/>
              <a:ext cx="256213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Intensité de l’onde après reconstruction de l’hologramme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570647" y="3620700"/>
              <a:ext cx="256213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Phase de l’onde après reconstruction de l’hologramme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9266830" y="2661870"/>
              <a:ext cx="1960678" cy="409083"/>
            </a:xfrm>
            <a:prstGeom prst="roundRect">
              <a:avLst>
                <a:gd name="adj" fmla="val 14220"/>
              </a:avLst>
            </a:prstGeom>
            <a:solidFill>
              <a:schemeClr val="bg1"/>
            </a:solidFill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9425886" y="2681745"/>
                  <a:ext cx="16708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0" dirty="0"/>
                    <a:t>Mesure de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𝒙𝒚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5886" y="2681745"/>
                  <a:ext cx="1670842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920" t="-9836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/>
            <p:cNvSpPr/>
            <p:nvPr/>
          </p:nvSpPr>
          <p:spPr>
            <a:xfrm>
              <a:off x="9266830" y="5872429"/>
              <a:ext cx="1960678" cy="409083"/>
            </a:xfrm>
            <a:prstGeom prst="roundRect">
              <a:avLst>
                <a:gd name="adj" fmla="val 14220"/>
              </a:avLst>
            </a:prstGeom>
            <a:solidFill>
              <a:schemeClr val="bg1"/>
            </a:solidFill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9425886" y="5892304"/>
                  <a:ext cx="16596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0" dirty="0"/>
                    <a:t>Mesure de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𝜷𝜸</m:t>
                      </m:r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5886" y="5892304"/>
                  <a:ext cx="1659621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941" t="-10000" r="-735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link="rId10"/>
          <a:srcRect r="5517"/>
          <a:stretch/>
        </p:blipFill>
        <p:spPr>
          <a:xfrm>
            <a:off x="3992563" y="1577432"/>
            <a:ext cx="3617277" cy="3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link="rId4"/>
          <a:srcRect l="6438" r="9226"/>
          <a:stretch/>
        </p:blipFill>
        <p:spPr>
          <a:xfrm>
            <a:off x="-9236" y="704497"/>
            <a:ext cx="12219709" cy="5795773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907027" y="2338127"/>
            <a:ext cx="7481409" cy="4124854"/>
            <a:chOff x="3907027" y="2338127"/>
            <a:chExt cx="7481409" cy="41248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8295085" y="3369630"/>
              <a:ext cx="3093351" cy="3093351"/>
            </a:xfrm>
            <a:prstGeom prst="rect">
              <a:avLst/>
            </a:prstGeom>
            <a:ln w="12700">
              <a:solidFill>
                <a:srgbClr val="E63946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8295085" y="6093649"/>
              <a:ext cx="13082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Vue caméra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07027" y="2338127"/>
              <a:ext cx="935663" cy="935663"/>
            </a:xfrm>
            <a:prstGeom prst="rect">
              <a:avLst/>
            </a:prstGeom>
            <a:noFill/>
            <a:ln w="1905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851779" y="2338127"/>
              <a:ext cx="6536657" cy="1031503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907027" y="3264832"/>
              <a:ext cx="4388058" cy="3198149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459252" y="970521"/>
            <a:ext cx="4318332" cy="575179"/>
            <a:chOff x="206234" y="890146"/>
            <a:chExt cx="4318332" cy="575179"/>
          </a:xfrm>
        </p:grpSpPr>
        <p:sp>
          <p:nvSpPr>
            <p:cNvPr id="26" name="Rounded Rectangle 25"/>
            <p:cNvSpPr/>
            <p:nvPr/>
          </p:nvSpPr>
          <p:spPr>
            <a:xfrm>
              <a:off x="206234" y="890146"/>
              <a:ext cx="4318332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Plage de mesure des angles hors-plan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33" b="-78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6459252" y="1738496"/>
            <a:ext cx="4318332" cy="575179"/>
            <a:chOff x="206234" y="1658121"/>
            <a:chExt cx="4318332" cy="575179"/>
          </a:xfrm>
        </p:grpSpPr>
        <p:sp>
          <p:nvSpPr>
            <p:cNvPr id="28" name="Rounded Rectangle 27"/>
            <p:cNvSpPr/>
            <p:nvPr/>
          </p:nvSpPr>
          <p:spPr>
            <a:xfrm>
              <a:off x="940812" y="1658121"/>
              <a:ext cx="3583754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69075" y="1761045"/>
              <a:ext cx="3481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Comment augmenter cette plage ?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06234" y="1794921"/>
              <a:ext cx="602219" cy="301578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6376" y="781552"/>
            <a:ext cx="4180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Revues internationales à comité de lecture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0096" y="1134918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Parus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096" y="3305654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Soumis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916859" y="1552782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Laurent, G. J. (2020). </a:t>
            </a:r>
            <a:r>
              <a:rPr lang="fr-FR" sz="1400" b="1" dirty="0" err="1"/>
              <a:t>Sensing</a:t>
            </a:r>
            <a:r>
              <a:rPr lang="fr-FR" sz="1400" b="1" dirty="0"/>
              <a:t> one </a:t>
            </a:r>
            <a:r>
              <a:rPr lang="fr-FR" sz="1400" b="1" dirty="0" err="1"/>
              <a:t>nanometer</a:t>
            </a:r>
            <a:r>
              <a:rPr lang="fr-FR" sz="1400" b="1" dirty="0"/>
              <a:t> over </a:t>
            </a:r>
            <a:r>
              <a:rPr lang="fr-FR" sz="1400" b="1" dirty="0" err="1"/>
              <a:t>ten</a:t>
            </a:r>
            <a:r>
              <a:rPr lang="fr-FR" sz="1400" b="1" dirty="0"/>
              <a:t> </a:t>
            </a:r>
            <a:r>
              <a:rPr lang="fr-FR" sz="1400" b="1" dirty="0" err="1"/>
              <a:t>centimeters</a:t>
            </a:r>
            <a:r>
              <a:rPr lang="fr-FR" sz="1400" b="1" dirty="0"/>
              <a:t>: A </a:t>
            </a:r>
            <a:r>
              <a:rPr lang="fr-FR" sz="1400" b="1" dirty="0" err="1"/>
              <a:t>microencoded</a:t>
            </a:r>
            <a:r>
              <a:rPr lang="fr-FR" sz="1400" b="1" dirty="0"/>
              <a:t> </a:t>
            </a:r>
            <a:r>
              <a:rPr lang="fr-FR" sz="1400" b="1" dirty="0" err="1"/>
              <a:t>target</a:t>
            </a:r>
            <a:r>
              <a:rPr lang="fr-FR" sz="1400" b="1" dirty="0"/>
              <a:t> for </a:t>
            </a:r>
            <a:r>
              <a:rPr lang="fr-FR" sz="1400" b="1" dirty="0" err="1"/>
              <a:t>visual</a:t>
            </a:r>
            <a:r>
              <a:rPr lang="fr-FR" sz="1400" b="1" dirty="0"/>
              <a:t> </a:t>
            </a:r>
            <a:r>
              <a:rPr lang="fr-FR" sz="1400" b="1" dirty="0" err="1"/>
              <a:t>in-plane</a:t>
            </a:r>
            <a:r>
              <a:rPr lang="fr-FR" sz="1400" b="1" dirty="0"/>
              <a:t> position </a:t>
            </a:r>
            <a:r>
              <a:rPr lang="fr-FR" sz="1400" b="1" dirty="0" err="1"/>
              <a:t>measurement</a:t>
            </a:r>
            <a:r>
              <a:rPr lang="fr-FR" sz="1400" dirty="0"/>
              <a:t>. </a:t>
            </a:r>
            <a:r>
              <a:rPr lang="fr-FR" sz="1400" i="1" dirty="0"/>
              <a:t>IEEE/ASME Transactions on </a:t>
            </a:r>
            <a:r>
              <a:rPr lang="fr-FR" sz="1400" i="1" dirty="0" err="1"/>
              <a:t>Mechatronics</a:t>
            </a:r>
            <a:r>
              <a:rPr lang="fr-FR" sz="1400" dirty="0"/>
              <a:t>, </a:t>
            </a:r>
            <a:r>
              <a:rPr lang="fr-FR" sz="1400" i="1" dirty="0"/>
              <a:t>25</a:t>
            </a:r>
            <a:r>
              <a:rPr lang="fr-FR" sz="1400" dirty="0"/>
              <a:t>(3), 1193-1201.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909809" y="3721542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</a:t>
            </a:r>
            <a:r>
              <a:rPr lang="fr-FR" sz="1400" dirty="0" err="1"/>
              <a:t>Laurent,G</a:t>
            </a:r>
            <a:r>
              <a:rPr lang="fr-FR" sz="1400" dirty="0"/>
              <a:t>. J. </a:t>
            </a:r>
            <a:r>
              <a:rPr lang="fr-FR" sz="1400" b="1" dirty="0"/>
              <a:t>Pose </a:t>
            </a:r>
            <a:r>
              <a:rPr lang="fr-FR" sz="1400" b="1" dirty="0" err="1"/>
              <a:t>Measurement</a:t>
            </a:r>
            <a:r>
              <a:rPr lang="fr-FR" sz="1400" b="1" dirty="0"/>
              <a:t> at Small </a:t>
            </a:r>
            <a:r>
              <a:rPr lang="fr-FR" sz="1400" b="1" dirty="0" err="1"/>
              <a:t>Scale</a:t>
            </a:r>
            <a:r>
              <a:rPr lang="fr-FR" sz="1400" b="1" dirty="0"/>
              <a:t> by Spectral </a:t>
            </a:r>
            <a:r>
              <a:rPr lang="fr-FR" sz="1400" b="1" dirty="0" err="1"/>
              <a:t>Analysis</a:t>
            </a:r>
            <a:r>
              <a:rPr lang="fr-FR" sz="1400" b="1" dirty="0"/>
              <a:t> of </a:t>
            </a:r>
            <a:r>
              <a:rPr lang="fr-FR" sz="1400" b="1" dirty="0" err="1"/>
              <a:t>Periodic</a:t>
            </a:r>
            <a:r>
              <a:rPr lang="fr-FR" sz="1400" b="1" dirty="0"/>
              <a:t> Patterns</a:t>
            </a:r>
            <a:r>
              <a:rPr lang="fr-FR" sz="1400" dirty="0"/>
              <a:t>. </a:t>
            </a:r>
            <a:r>
              <a:rPr lang="fr-FR" sz="1400" i="1" dirty="0"/>
              <a:t>International Journal of Computer Vision, </a:t>
            </a:r>
            <a:r>
              <a:rPr lang="fr-FR" sz="1400" dirty="0"/>
              <a:t>soumis en Avril 2021</a:t>
            </a:r>
            <a:endParaRPr lang="fr-FR" sz="14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909809" y="2697718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/>
              <a:t>André, A. N., </a:t>
            </a:r>
            <a:r>
              <a:rPr lang="fr-FR" sz="1400" dirty="0"/>
              <a:t>Sandoz, P., </a:t>
            </a:r>
            <a:r>
              <a:rPr lang="fr-FR" sz="1400" dirty="0" err="1"/>
              <a:t>Mauzé</a:t>
            </a:r>
            <a:r>
              <a:rPr lang="fr-FR" sz="1400" dirty="0"/>
              <a:t>, B., Jacquot, M., &amp; Laurent, G. J. (2020). </a:t>
            </a:r>
            <a:r>
              <a:rPr lang="fr-FR" sz="1400" b="1" dirty="0" err="1"/>
              <a:t>Robust</a:t>
            </a:r>
            <a:r>
              <a:rPr lang="fr-FR" sz="1400" b="1" dirty="0"/>
              <a:t> phase-</a:t>
            </a:r>
            <a:r>
              <a:rPr lang="fr-FR" sz="1400" b="1" dirty="0" err="1"/>
              <a:t>based</a:t>
            </a:r>
            <a:r>
              <a:rPr lang="fr-FR" sz="1400" b="1" dirty="0"/>
              <a:t> </a:t>
            </a:r>
            <a:r>
              <a:rPr lang="fr-FR" sz="1400" b="1" dirty="0" err="1"/>
              <a:t>decoding</a:t>
            </a:r>
            <a:r>
              <a:rPr lang="fr-FR" sz="1400" b="1" dirty="0"/>
              <a:t> for </a:t>
            </a:r>
            <a:r>
              <a:rPr lang="fr-FR" sz="1400" b="1" dirty="0" err="1"/>
              <a:t>absolute</a:t>
            </a:r>
            <a:r>
              <a:rPr lang="fr-FR" sz="1400" b="1" dirty="0"/>
              <a:t> (X, Y, Θ) </a:t>
            </a:r>
            <a:r>
              <a:rPr lang="fr-FR" sz="1400" b="1" dirty="0" err="1"/>
              <a:t>positioning</a:t>
            </a:r>
            <a:r>
              <a:rPr lang="fr-FR" sz="1400" b="1" dirty="0"/>
              <a:t> by vision</a:t>
            </a:r>
            <a:r>
              <a:rPr lang="fr-FR" sz="1400" dirty="0"/>
              <a:t>. </a:t>
            </a:r>
            <a:r>
              <a:rPr lang="fr-FR" sz="1400" i="1" dirty="0"/>
              <a:t>IEEE Transactions on Instrumentation and </a:t>
            </a:r>
            <a:r>
              <a:rPr lang="fr-FR" sz="1400" i="1" dirty="0" err="1"/>
              <a:t>Measurement</a:t>
            </a:r>
            <a:r>
              <a:rPr lang="fr-FR" sz="1400" dirty="0"/>
              <a:t>, </a:t>
            </a:r>
            <a:r>
              <a:rPr lang="fr-FR" sz="1400" i="1" dirty="0"/>
              <a:t>70</a:t>
            </a:r>
            <a:r>
              <a:rPr lang="fr-FR" sz="1400" dirty="0"/>
              <a:t>, 1-12.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909809" y="4293822"/>
            <a:ext cx="103366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u="sng" dirty="0"/>
              <a:t>André, A. N., </a:t>
            </a:r>
            <a:r>
              <a:rPr lang="fr-FR" sz="1400" dirty="0"/>
              <a:t>Lehmann, 0., </a:t>
            </a:r>
            <a:r>
              <a:rPr lang="fr-FR" sz="1400" dirty="0" err="1"/>
              <a:t>Govilas</a:t>
            </a:r>
            <a:r>
              <a:rPr lang="fr-FR" sz="1400" dirty="0"/>
              <a:t>, J., Laurent, G. J., </a:t>
            </a:r>
            <a:r>
              <a:rPr lang="fr-FR" sz="1400" dirty="0" err="1"/>
              <a:t>Saa-dana</a:t>
            </a:r>
            <a:r>
              <a:rPr lang="fr-FR" sz="1400" dirty="0"/>
              <a:t>, H., Sandoz, P., Gauthier, V., </a:t>
            </a:r>
            <a:r>
              <a:rPr lang="fr-FR" sz="1400" dirty="0" err="1"/>
              <a:t>Lefevre</a:t>
            </a:r>
            <a:r>
              <a:rPr lang="fr-FR" sz="1400" dirty="0"/>
              <a:t>, A., </a:t>
            </a:r>
            <a:r>
              <a:rPr lang="fr-FR" sz="1400" dirty="0" err="1"/>
              <a:t>Bolopion</a:t>
            </a:r>
            <a:r>
              <a:rPr lang="fr-FR" sz="1400" dirty="0"/>
              <a:t>, A., Agnus, </a:t>
            </a:r>
            <a:r>
              <a:rPr lang="fr-FR" sz="1400" dirty="0" err="1"/>
              <a:t>J.,Placet</a:t>
            </a:r>
            <a:r>
              <a:rPr lang="fr-FR" sz="1400" dirty="0"/>
              <a:t>, V., &amp; </a:t>
            </a:r>
            <a:r>
              <a:rPr lang="fr-FR" sz="1400" dirty="0" err="1"/>
              <a:t>Clévy</a:t>
            </a:r>
            <a:r>
              <a:rPr lang="fr-FR" sz="1400" dirty="0"/>
              <a:t>, C. </a:t>
            </a:r>
            <a:r>
              <a:rPr lang="fr-FR" sz="1400" b="1" dirty="0" err="1"/>
              <a:t>Robotic</a:t>
            </a:r>
            <a:r>
              <a:rPr lang="fr-FR" sz="1400" b="1" dirty="0"/>
              <a:t> Micro-</a:t>
            </a:r>
            <a:r>
              <a:rPr lang="fr-FR" sz="1400" b="1" dirty="0" err="1"/>
              <a:t>Assembly</a:t>
            </a:r>
            <a:r>
              <a:rPr lang="fr-FR" sz="1400" b="1" dirty="0"/>
              <a:t> of </a:t>
            </a:r>
            <a:r>
              <a:rPr lang="fr-FR" sz="1400" b="1" dirty="0" err="1"/>
              <a:t>Fluidic</a:t>
            </a:r>
            <a:r>
              <a:rPr lang="fr-FR" sz="1400" b="1" dirty="0"/>
              <a:t> Chips and Single </a:t>
            </a:r>
            <a:r>
              <a:rPr lang="fr-FR" sz="1400" b="1" dirty="0" err="1"/>
              <a:t>Fiber</a:t>
            </a:r>
            <a:r>
              <a:rPr lang="fr-FR" sz="1400" b="1" dirty="0"/>
              <a:t> Compression Test </a:t>
            </a:r>
            <a:r>
              <a:rPr lang="fr-FR" sz="1400" b="1" dirty="0" err="1"/>
              <a:t>Based</a:t>
            </a:r>
            <a:r>
              <a:rPr lang="fr-FR" sz="1400" b="1" dirty="0"/>
              <a:t>-on XYΘ Visual </a:t>
            </a:r>
            <a:r>
              <a:rPr lang="fr-FR" sz="1400" b="1" dirty="0" err="1"/>
              <a:t>Measurement</a:t>
            </a:r>
            <a:r>
              <a:rPr lang="fr-FR" sz="1400" b="1" dirty="0"/>
              <a:t> </a:t>
            </a:r>
            <a:r>
              <a:rPr lang="fr-FR" sz="1400" b="1" dirty="0" err="1"/>
              <a:t>with</a:t>
            </a:r>
            <a:r>
              <a:rPr lang="fr-FR" sz="1400" b="1" dirty="0"/>
              <a:t> High-</a:t>
            </a:r>
            <a:r>
              <a:rPr lang="fr-FR" sz="1400" b="1" dirty="0" err="1"/>
              <a:t>Precision</a:t>
            </a:r>
            <a:r>
              <a:rPr lang="fr-FR" sz="1400" b="1" dirty="0"/>
              <a:t> </a:t>
            </a:r>
            <a:r>
              <a:rPr lang="fr-FR" sz="1400" b="1" dirty="0" err="1"/>
              <a:t>Fiducial</a:t>
            </a:r>
            <a:r>
              <a:rPr lang="fr-FR" sz="1400" b="1" dirty="0"/>
              <a:t> Markers</a:t>
            </a:r>
            <a:r>
              <a:rPr lang="fr-FR" sz="1400" b="1" i="1" dirty="0"/>
              <a:t>. </a:t>
            </a:r>
            <a:r>
              <a:rPr lang="fr-FR" sz="1400" i="1" dirty="0"/>
              <a:t>IEEE Transactions </a:t>
            </a:r>
            <a:r>
              <a:rPr lang="fr-FR" sz="1400" i="1" dirty="0" err="1"/>
              <a:t>onAutomation</a:t>
            </a:r>
            <a:r>
              <a:rPr lang="fr-FR" sz="1400" i="1" dirty="0"/>
              <a:t> Science and Engineering, </a:t>
            </a:r>
            <a:r>
              <a:rPr lang="fr-FR" sz="1400" dirty="0"/>
              <a:t>soumis en juillet 2021</a:t>
            </a:r>
            <a:endParaRPr lang="fr-FR" sz="14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916858" y="2125966"/>
            <a:ext cx="10336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 err="1"/>
              <a:t>Mauzé</a:t>
            </a:r>
            <a:r>
              <a:rPr lang="fr-FR" sz="1400" dirty="0"/>
              <a:t>, B., </a:t>
            </a:r>
            <a:r>
              <a:rPr lang="fr-FR" sz="1400" dirty="0" err="1"/>
              <a:t>Dahmouche</a:t>
            </a:r>
            <a:r>
              <a:rPr lang="fr-FR" sz="1400" dirty="0"/>
              <a:t>, R., Laurent, G. J., </a:t>
            </a:r>
            <a:r>
              <a:rPr lang="fr-FR" sz="1400" u="sng" dirty="0"/>
              <a:t>André, A. N., </a:t>
            </a:r>
            <a:r>
              <a:rPr lang="fr-FR" sz="1400" dirty="0" err="1"/>
              <a:t>Rougeot</a:t>
            </a:r>
            <a:r>
              <a:rPr lang="fr-FR" sz="1400" dirty="0"/>
              <a:t>, P., Sandoz, P., &amp; </a:t>
            </a:r>
            <a:r>
              <a:rPr lang="fr-FR" sz="1400" dirty="0" err="1"/>
              <a:t>Clévy</a:t>
            </a:r>
            <a:r>
              <a:rPr lang="fr-FR" sz="1400" dirty="0"/>
              <a:t>, C. (2020). </a:t>
            </a:r>
            <a:r>
              <a:rPr lang="fr-FR" sz="1400" b="1" dirty="0" err="1"/>
              <a:t>Nanometer</a:t>
            </a:r>
            <a:r>
              <a:rPr lang="fr-FR" sz="1400" b="1" dirty="0"/>
              <a:t> </a:t>
            </a:r>
            <a:r>
              <a:rPr lang="fr-FR" sz="1400" b="1" dirty="0" err="1"/>
              <a:t>precision</a:t>
            </a:r>
            <a:r>
              <a:rPr lang="fr-FR" sz="1400" b="1" dirty="0"/>
              <a:t> </a:t>
            </a:r>
            <a:r>
              <a:rPr lang="fr-FR" sz="1400" b="1" dirty="0" err="1"/>
              <a:t>with</a:t>
            </a:r>
            <a:r>
              <a:rPr lang="fr-FR" sz="1400" b="1" dirty="0"/>
              <a:t> a </a:t>
            </a:r>
            <a:r>
              <a:rPr lang="fr-FR" sz="1400" b="1" dirty="0" err="1"/>
              <a:t>planar</a:t>
            </a:r>
            <a:r>
              <a:rPr lang="fr-FR" sz="1400" b="1" dirty="0"/>
              <a:t> </a:t>
            </a:r>
            <a:r>
              <a:rPr lang="fr-FR" sz="1400" b="1" dirty="0" err="1"/>
              <a:t>parallel</a:t>
            </a:r>
            <a:r>
              <a:rPr lang="fr-FR" sz="1400" b="1" dirty="0"/>
              <a:t> continuum robot.</a:t>
            </a:r>
            <a:r>
              <a:rPr lang="fr-FR" sz="1400" dirty="0"/>
              <a:t> </a:t>
            </a:r>
            <a:r>
              <a:rPr lang="fr-FR" sz="1400" i="1" dirty="0"/>
              <a:t>IEEE </a:t>
            </a:r>
            <a:r>
              <a:rPr lang="fr-FR" sz="1400" i="1" dirty="0" err="1"/>
              <a:t>Robotics</a:t>
            </a:r>
            <a:r>
              <a:rPr lang="fr-FR" sz="1400" i="1" dirty="0"/>
              <a:t> and Automation </a:t>
            </a:r>
            <a:r>
              <a:rPr lang="fr-FR" sz="1400" i="1" dirty="0" err="1"/>
              <a:t>Letters</a:t>
            </a:r>
            <a:r>
              <a:rPr lang="fr-FR" sz="1400" dirty="0"/>
              <a:t>, </a:t>
            </a:r>
            <a:r>
              <a:rPr lang="fr-FR" sz="1400" i="1" dirty="0"/>
              <a:t>5</a:t>
            </a:r>
            <a:r>
              <a:rPr lang="fr-FR" sz="1400" dirty="0"/>
              <a:t>(3), 3806-3813.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1081" y="611013"/>
            <a:ext cx="2850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 presta industrielle </a:t>
            </a:r>
            <a:r>
              <a:rPr lang="fr-FR" dirty="0" err="1"/>
              <a:t>Percipio</a:t>
            </a:r>
            <a:endParaRPr lang="fr-FR" dirty="0"/>
          </a:p>
          <a:p>
            <a:r>
              <a:rPr lang="en-US" dirty="0"/>
              <a:t>+ depot APP Vernier</a:t>
            </a:r>
            <a:endParaRPr lang="fr-FR" dirty="0"/>
          </a:p>
        </p:txBody>
      </p:sp>
      <p:sp>
        <p:nvSpPr>
          <p:cNvPr id="16" name="TextBox 15"/>
          <p:cNvSpPr txBox="1"/>
          <p:nvPr/>
        </p:nvSpPr>
        <p:spPr>
          <a:xfrm>
            <a:off x="226375" y="5117164"/>
            <a:ext cx="492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Conférences internationales avec édition des actes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6858" y="5470530"/>
            <a:ext cx="10329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u="sng" dirty="0"/>
              <a:t>André, A. N., </a:t>
            </a:r>
            <a:r>
              <a:rPr lang="fr-FR" sz="1400" dirty="0"/>
              <a:t>Sandoz, P., Jacquot, M., &amp; Laurent, G. J. (2020, July). </a:t>
            </a:r>
            <a:r>
              <a:rPr lang="fr-FR" sz="1400" b="1" dirty="0" err="1"/>
              <a:t>Robust</a:t>
            </a:r>
            <a:r>
              <a:rPr lang="fr-FR" sz="1400" b="1" dirty="0"/>
              <a:t>, </a:t>
            </a:r>
            <a:r>
              <a:rPr lang="fr-FR" sz="1400" b="1" dirty="0" err="1"/>
              <a:t>precise</a:t>
            </a:r>
            <a:r>
              <a:rPr lang="fr-FR" sz="1400" b="1" dirty="0"/>
              <a:t> and </a:t>
            </a:r>
            <a:r>
              <a:rPr lang="fr-FR" sz="1400" b="1" dirty="0" err="1"/>
              <a:t>scalable</a:t>
            </a:r>
            <a:r>
              <a:rPr lang="fr-FR" sz="1400" b="1" dirty="0"/>
              <a:t>: A phase-</a:t>
            </a:r>
            <a:r>
              <a:rPr lang="fr-FR" sz="1400" b="1" dirty="0" err="1"/>
              <a:t>encoded</a:t>
            </a:r>
            <a:r>
              <a:rPr lang="fr-FR" sz="1400" b="1" dirty="0"/>
              <a:t> pattern for </a:t>
            </a:r>
            <a:r>
              <a:rPr lang="fr-FR" sz="1400" b="1" dirty="0" err="1"/>
              <a:t>visual</a:t>
            </a:r>
            <a:r>
              <a:rPr lang="fr-FR" sz="1400" b="1" dirty="0"/>
              <a:t> X, Y, </a:t>
            </a:r>
            <a:r>
              <a:rPr lang="el-GR" sz="1400" b="1" dirty="0"/>
              <a:t>Θ </a:t>
            </a:r>
            <a:r>
              <a:rPr lang="fr-FR" sz="1400" b="1" dirty="0" err="1"/>
              <a:t>positioning</a:t>
            </a:r>
            <a:r>
              <a:rPr lang="fr-FR" sz="1400" b="1" dirty="0"/>
              <a:t>.</a:t>
            </a:r>
            <a:r>
              <a:rPr lang="fr-FR" sz="1400" dirty="0"/>
              <a:t> In </a:t>
            </a:r>
            <a:r>
              <a:rPr lang="fr-FR" sz="1400" i="1" dirty="0"/>
              <a:t>2020 International </a:t>
            </a:r>
            <a:r>
              <a:rPr lang="fr-FR" sz="1400" i="1" dirty="0" err="1"/>
              <a:t>Conference</a:t>
            </a:r>
            <a:r>
              <a:rPr lang="fr-FR" sz="1400" i="1" dirty="0"/>
              <a:t> on Manipulation, Automation and </a:t>
            </a:r>
            <a:r>
              <a:rPr lang="fr-FR" sz="1400" i="1" dirty="0" err="1"/>
              <a:t>Robotics</a:t>
            </a:r>
            <a:r>
              <a:rPr lang="fr-FR" sz="1400" i="1" dirty="0"/>
              <a:t> at Small </a:t>
            </a:r>
            <a:r>
              <a:rPr lang="fr-FR" sz="1400" i="1" dirty="0" err="1"/>
              <a:t>Scales</a:t>
            </a:r>
            <a:r>
              <a:rPr lang="fr-FR" sz="1400" i="1" dirty="0"/>
              <a:t> (MARSS)</a:t>
            </a:r>
            <a:r>
              <a:rPr lang="fr-FR" sz="1400" dirty="0"/>
              <a:t> (pp. 1-5). IEEE.</a:t>
            </a:r>
          </a:p>
        </p:txBody>
      </p:sp>
    </p:spTree>
    <p:extLst>
      <p:ext uri="{BB962C8B-B14F-4D97-AF65-F5344CB8AC3E}">
        <p14:creationId xmlns:p14="http://schemas.microsoft.com/office/powerpoint/2010/main" val="42177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707615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79" y="153499"/>
            <a:ext cx="1218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</a:t>
            </a:r>
            <a:r>
              <a:rPr lang="fr-FR" sz="3200" b="1" dirty="0" err="1">
                <a:solidFill>
                  <a:srgbClr val="005393"/>
                </a:solidFill>
              </a:rPr>
              <a:t>microrobotique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11" y="5469658"/>
            <a:ext cx="2590528" cy="12130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372" y="5614408"/>
            <a:ext cx="762000" cy="762000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1D2EDE88-2842-443F-9AA4-54BFA62F6AF8}"/>
              </a:ext>
            </a:extLst>
          </p:cNvPr>
          <p:cNvGrpSpPr/>
          <p:nvPr/>
        </p:nvGrpSpPr>
        <p:grpSpPr>
          <a:xfrm>
            <a:off x="1128366" y="2352731"/>
            <a:ext cx="3185924" cy="2636322"/>
            <a:chOff x="-133666" y="2275629"/>
            <a:chExt cx="3185924" cy="3138491"/>
          </a:xfrm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4D332372-A590-485C-A18A-8EFF8700761C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BF3189-2157-4D29-BED0-06582CDE8403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02178A76-0045-4196-8482-0A924CA1EAA9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096EF295-0FF5-4CB9-818C-33A571DB12E8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D1545FB-0D50-4A5A-8310-588398F44937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405669DA-F50A-45F4-9614-E0708029676E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A7FF6D15-3610-4881-8D87-8BB514C6706C}"/>
                </a:ext>
              </a:extLst>
            </p:cNvPr>
            <p:cNvSpPr/>
            <p:nvPr/>
          </p:nvSpPr>
          <p:spPr>
            <a:xfrm>
              <a:off x="1271326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958" t="-12935" r="-15544" b="-26567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F5987A-3244-465E-AA68-3269990BF480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F64A74C7-2C5F-456C-8BD9-E0AF01A398A5}"/>
                </a:ext>
              </a:extLst>
            </p:cNvPr>
            <p:cNvSpPr/>
            <p:nvPr/>
          </p:nvSpPr>
          <p:spPr>
            <a:xfrm>
              <a:off x="439800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r="-3861" b="-11102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7C0330BD-2CED-4A96-A335-407CE80FA05D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B826F1-9E71-4CE6-B65F-2D83D9913DD4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089C02EE-8EEC-4F01-8545-B13F07D0714C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9C2FEB2-1228-4FA7-9D4E-55923DAC654C}"/>
              </a:ext>
            </a:extLst>
          </p:cNvPr>
          <p:cNvGrpSpPr/>
          <p:nvPr/>
        </p:nvGrpSpPr>
        <p:grpSpPr>
          <a:xfrm>
            <a:off x="2809006" y="2352731"/>
            <a:ext cx="3185924" cy="2636322"/>
            <a:chOff x="-133666" y="2275629"/>
            <a:chExt cx="3185924" cy="3138491"/>
          </a:xfrm>
        </p:grpSpPr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913340B1-762E-4E8A-AF9A-0AF2A6AE952E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15D3A5F-70C7-42B9-81AC-5C02B39818B2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6E6D6FFD-E90E-4BE6-9258-3E67F08920CF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3373" t="-8514" r="-10037" b="-2488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1DCF8845-0B18-48F4-B088-0A6DC6CF88C2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4D1782-259F-41D9-B2EB-0B4849ABD3BE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id="{DA652C46-8025-4D31-8258-4C39ECE2E472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91CE12DB-1A25-4D67-AE46-FDCD73733C0A}"/>
                </a:ext>
              </a:extLst>
            </p:cNvPr>
            <p:cNvSpPr/>
            <p:nvPr/>
          </p:nvSpPr>
          <p:spPr>
            <a:xfrm>
              <a:off x="1271326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560AFAA-17E7-4616-A590-BA95159CA14C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id="{4236936F-F9E0-47A9-926F-E66508390BBA}"/>
                </a:ext>
              </a:extLst>
            </p:cNvPr>
            <p:cNvSpPr/>
            <p:nvPr/>
          </p:nvSpPr>
          <p:spPr>
            <a:xfrm>
              <a:off x="439800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id="{48CAE3C1-4584-41C8-B9E9-0036606527FA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" r="-3863" b="-12305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2C8CB03-B777-4352-90BF-5E350627B33F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id="{D78FD2D9-7D0E-4A96-8E28-DA01C482772F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</p:grp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446464BD-E26C-420C-9BB3-8936594262EE}"/>
              </a:ext>
            </a:extLst>
          </p:cNvPr>
          <p:cNvSpPr/>
          <p:nvPr/>
        </p:nvSpPr>
        <p:spPr>
          <a:xfrm>
            <a:off x="5896598" y="2352731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701" tIns="183630" rIns="165702" bIns="18362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kern="12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58DFA9-E1D8-4773-8C26-745B8783270F}"/>
              </a:ext>
            </a:extLst>
          </p:cNvPr>
          <p:cNvSpPr/>
          <p:nvPr/>
        </p:nvSpPr>
        <p:spPr>
          <a:xfrm>
            <a:off x="6689894" y="2501407"/>
            <a:ext cx="987636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6C2D13F5-BA81-4603-8FA5-E40CBB74E970}"/>
              </a:ext>
            </a:extLst>
          </p:cNvPr>
          <p:cNvSpPr/>
          <p:nvPr/>
        </p:nvSpPr>
        <p:spPr>
          <a:xfrm>
            <a:off x="5065072" y="2352731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151D97D-1B62-4578-8FB7-738AFF449E9D}"/>
              </a:ext>
            </a:extLst>
          </p:cNvPr>
          <p:cNvSpPr/>
          <p:nvPr/>
        </p:nvSpPr>
        <p:spPr>
          <a:xfrm>
            <a:off x="4491606" y="3132387"/>
            <a:ext cx="955777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C2D039-6F13-472F-88AA-BFFAC14B5D75}"/>
              </a:ext>
            </a:extLst>
          </p:cNvPr>
          <p:cNvSpPr/>
          <p:nvPr/>
        </p:nvSpPr>
        <p:spPr>
          <a:xfrm>
            <a:off x="6689894" y="3763368"/>
            <a:ext cx="987636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50516DB7-D939-4EDD-AE72-36C2E62530A1}"/>
              </a:ext>
            </a:extLst>
          </p:cNvPr>
          <p:cNvSpPr/>
          <p:nvPr/>
        </p:nvSpPr>
        <p:spPr>
          <a:xfrm>
            <a:off x="5065072" y="3614692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05315EB-695B-4CD2-B742-A9CBCB90FD3D}"/>
              </a:ext>
            </a:extLst>
          </p:cNvPr>
          <p:cNvSpPr/>
          <p:nvPr/>
        </p:nvSpPr>
        <p:spPr>
          <a:xfrm>
            <a:off x="4491606" y="4394349"/>
            <a:ext cx="955777" cy="4460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F4A16594-57A2-423C-A0DF-067B126778FE}"/>
              </a:ext>
            </a:extLst>
          </p:cNvPr>
          <p:cNvGrpSpPr/>
          <p:nvPr/>
        </p:nvGrpSpPr>
        <p:grpSpPr>
          <a:xfrm>
            <a:off x="5315819" y="2352731"/>
            <a:ext cx="3185924" cy="2636322"/>
            <a:chOff x="-133666" y="2275629"/>
            <a:chExt cx="3185924" cy="3138491"/>
          </a:xfrm>
        </p:grpSpPr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id="{7AA64A66-C252-4EC2-ACA9-DB5DDA04C95E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18F0401-FA65-42DC-A7A8-176ADD71DFAD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808962B2-8798-47B2-AB91-336270173C91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5955371-451B-4E82-ABDF-CB900414C72C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Forme libre : forme 55">
              <a:extLst>
                <a:ext uri="{FF2B5EF4-FFF2-40B4-BE49-F238E27FC236}">
                  <a16:creationId xmlns:a16="http://schemas.microsoft.com/office/drawing/2014/main" id="{0BCAB614-65C2-4FC2-B5C3-F22199BA96B2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id="{B1BF614B-2EAE-4E8D-B981-52ED3864355B}"/>
                </a:ext>
              </a:extLst>
            </p:cNvPr>
            <p:cNvSpPr/>
            <p:nvPr/>
          </p:nvSpPr>
          <p:spPr>
            <a:xfrm>
              <a:off x="1271326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DCB1C26-5922-48BE-999F-51139FBD7CC5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id="{13DAEB05-1018-4617-A9AF-3BF0C0DD0A4D}"/>
                </a:ext>
              </a:extLst>
            </p:cNvPr>
            <p:cNvSpPr/>
            <p:nvPr/>
          </p:nvSpPr>
          <p:spPr>
            <a:xfrm>
              <a:off x="439800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60" name="Forme libre : forme 59">
              <a:extLst>
                <a:ext uri="{FF2B5EF4-FFF2-40B4-BE49-F238E27FC236}">
                  <a16:creationId xmlns:a16="http://schemas.microsoft.com/office/drawing/2014/main" id="{841D0311-7A8B-47D2-9008-D188B7627F29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66A947-458E-464F-A4D0-9DB56BD9802E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2" name="Forme libre : forme 61">
              <a:extLst>
                <a:ext uri="{FF2B5EF4-FFF2-40B4-BE49-F238E27FC236}">
                  <a16:creationId xmlns:a16="http://schemas.microsoft.com/office/drawing/2014/main" id="{4D7458D2-9ADF-4849-AD24-7A3DE9DDD8BC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E15CC498-B16B-492D-90D5-3D57FC61A40F}"/>
              </a:ext>
            </a:extLst>
          </p:cNvPr>
          <p:cNvGrpSpPr/>
          <p:nvPr/>
        </p:nvGrpSpPr>
        <p:grpSpPr>
          <a:xfrm>
            <a:off x="6978555" y="2352731"/>
            <a:ext cx="3185924" cy="2636322"/>
            <a:chOff x="-133666" y="2275629"/>
            <a:chExt cx="3185924" cy="3138491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05B7D06D-9FA1-43E0-9025-DD5938EE99C5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8DC6E1D-0911-4CF9-9653-10F2539E4249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A7B8415A-2D23-4E8A-A7BC-010FD4EC534C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490" t="-8858" r="-7320" b="-1363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          </a:t>
              </a:r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:a16="http://schemas.microsoft.com/office/drawing/2014/main" id="{354769E9-5A3C-41FE-AEFA-D858DE595373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910030D-D58C-4A07-88D9-D70D72B32AF6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id="{89438EDA-B6E6-4AC6-8666-C14675E2B01A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id="{3928E963-FC15-4028-9042-EDF9F4696164}"/>
                </a:ext>
              </a:extLst>
            </p:cNvPr>
            <p:cNvSpPr/>
            <p:nvPr/>
          </p:nvSpPr>
          <p:spPr>
            <a:xfrm>
              <a:off x="1271326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5E8E20-986B-4C6A-A241-B7F9D1265AF6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80FE4755-84DA-4ED7-8909-60DE900891E5}"/>
                </a:ext>
              </a:extLst>
            </p:cNvPr>
            <p:cNvSpPr/>
            <p:nvPr/>
          </p:nvSpPr>
          <p:spPr>
            <a:xfrm>
              <a:off x="439800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136" t="-4880" r="-5080" b="-1195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DE5B667C-11BC-4939-9BEB-4984673E76FB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t="1" r="-6215" b="-2129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716A471-9DD4-4A94-A26E-BF96F31938DD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C3AC8588-2912-4F0B-99AA-409111BF13B0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5D475E97-0170-4EB8-B6F1-8D07608507A8}"/>
              </a:ext>
            </a:extLst>
          </p:cNvPr>
          <p:cNvGrpSpPr/>
          <p:nvPr/>
        </p:nvGrpSpPr>
        <p:grpSpPr>
          <a:xfrm>
            <a:off x="-518445" y="2352731"/>
            <a:ext cx="3185924" cy="2636322"/>
            <a:chOff x="-133666" y="2275629"/>
            <a:chExt cx="3185924" cy="3138491"/>
          </a:xfrm>
        </p:grpSpPr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1F75AE93-BAAE-42BB-B819-213CADC5C7D4}"/>
                </a:ext>
              </a:extLst>
            </p:cNvPr>
            <p:cNvSpPr/>
            <p:nvPr/>
          </p:nvSpPr>
          <p:spPr>
            <a:xfrm>
              <a:off x="1271326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1858" t="-6960" r="-4126" b="-2732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62E39E3-4727-444A-8FE6-E902182ABC07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id="{1FA748A8-7940-4A13-86BF-49B78B5B5EF3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id="{168F866E-8B6B-4FF9-90A7-3B8C9EDDE9AB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85431D3-03AB-41C4-B69A-31A813A9C862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566A6E6A-568D-4A60-8B58-E8811202165C}"/>
                </a:ext>
              </a:extLst>
            </p:cNvPr>
            <p:cNvSpPr/>
            <p:nvPr/>
          </p:nvSpPr>
          <p:spPr>
            <a:xfrm>
              <a:off x="1685497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" t="-1" r="-4608" b="-13648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B63A0460-BB0C-48BB-A34F-4A5AFD7475A8}"/>
                </a:ext>
              </a:extLst>
            </p:cNvPr>
            <p:cNvSpPr/>
            <p:nvPr/>
          </p:nvSpPr>
          <p:spPr>
            <a:xfrm>
              <a:off x="1271326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395" t="-4804" r="-141" b="-243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CC660EA-953D-4BE6-AC2A-F124DBB863F1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0DE0302A-384D-4251-A1F6-DFD7DB7BA99E}"/>
                </a:ext>
              </a:extLst>
            </p:cNvPr>
            <p:cNvSpPr/>
            <p:nvPr/>
          </p:nvSpPr>
          <p:spPr>
            <a:xfrm>
              <a:off x="439800" y="377797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id="{0BFD44AB-6312-42D3-978F-721A8A673C8C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CCB3A2C-C320-49D6-970C-C008CAAB92FA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id="{F6EC219D-3BD8-4DFE-922F-6828CB0FD4C9}"/>
                </a:ext>
              </a:extLst>
            </p:cNvPr>
            <p:cNvSpPr/>
            <p:nvPr/>
          </p:nvSpPr>
          <p:spPr>
            <a:xfrm>
              <a:off x="1685497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t="-1" r="-1752" b="-952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</p:grpSp>
      <p:sp>
        <p:nvSpPr>
          <p:cNvPr id="89" name="Forme libre : forme 88">
            <a:extLst>
              <a:ext uri="{FF2B5EF4-FFF2-40B4-BE49-F238E27FC236}">
                <a16:creationId xmlns:a16="http://schemas.microsoft.com/office/drawing/2014/main" id="{F89884A1-17A8-446B-A31B-1E4631F99D95}"/>
              </a:ext>
            </a:extLst>
          </p:cNvPr>
          <p:cNvSpPr/>
          <p:nvPr/>
        </p:nvSpPr>
        <p:spPr>
          <a:xfrm>
            <a:off x="5455880" y="4245672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701" tIns="183630" rIns="165702" bIns="18362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kern="1200" dirty="0"/>
          </a:p>
        </p:txBody>
      </p: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1AB5E606-D910-41B1-8DEB-9C13219F0084}"/>
              </a:ext>
            </a:extLst>
          </p:cNvPr>
          <p:cNvGrpSpPr/>
          <p:nvPr/>
        </p:nvGrpSpPr>
        <p:grpSpPr>
          <a:xfrm>
            <a:off x="8624679" y="2345619"/>
            <a:ext cx="3185924" cy="2636322"/>
            <a:chOff x="-133666" y="2275629"/>
            <a:chExt cx="3185924" cy="313849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05180B1-6B40-40F2-BE26-508ECC51BD43}"/>
                </a:ext>
              </a:extLst>
            </p:cNvPr>
            <p:cNvSpPr/>
            <p:nvPr/>
          </p:nvSpPr>
          <p:spPr>
            <a:xfrm>
              <a:off x="2064622" y="2452625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3" name="Forme libre : forme 92">
              <a:extLst>
                <a:ext uri="{FF2B5EF4-FFF2-40B4-BE49-F238E27FC236}">
                  <a16:creationId xmlns:a16="http://schemas.microsoft.com/office/drawing/2014/main" id="{07570B7D-1662-4303-BFE7-F9A673E43DF6}"/>
                </a:ext>
              </a:extLst>
            </p:cNvPr>
            <p:cNvSpPr/>
            <p:nvPr/>
          </p:nvSpPr>
          <p:spPr>
            <a:xfrm>
              <a:off x="439800" y="227562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6396" t="3619" r="-402" b="-11003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          </a:t>
              </a:r>
            </a:p>
          </p:txBody>
        </p:sp>
        <p:sp>
          <p:nvSpPr>
            <p:cNvPr id="94" name="Forme libre : forme 93">
              <a:extLst>
                <a:ext uri="{FF2B5EF4-FFF2-40B4-BE49-F238E27FC236}">
                  <a16:creationId xmlns:a16="http://schemas.microsoft.com/office/drawing/2014/main" id="{74219E1E-FA5F-48E6-A085-49BCDF07FF5F}"/>
                </a:ext>
              </a:extLst>
            </p:cNvPr>
            <p:cNvSpPr/>
            <p:nvPr/>
          </p:nvSpPr>
          <p:spPr>
            <a:xfrm>
              <a:off x="853970" y="302679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961" t="-658" r="-998" b="-13366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55E1D57-62C1-4796-81CB-1A44D5003C6D}"/>
                </a:ext>
              </a:extLst>
            </p:cNvPr>
            <p:cNvSpPr/>
            <p:nvPr/>
          </p:nvSpPr>
          <p:spPr>
            <a:xfrm>
              <a:off x="-133666" y="3203795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E1A1DC8-7B3C-4AF3-9790-834455249256}"/>
                </a:ext>
              </a:extLst>
            </p:cNvPr>
            <p:cNvSpPr/>
            <p:nvPr/>
          </p:nvSpPr>
          <p:spPr>
            <a:xfrm>
              <a:off x="2064622" y="3954966"/>
              <a:ext cx="987636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9" name="Forme libre : forme 98">
              <a:extLst>
                <a:ext uri="{FF2B5EF4-FFF2-40B4-BE49-F238E27FC236}">
                  <a16:creationId xmlns:a16="http://schemas.microsoft.com/office/drawing/2014/main" id="{B8E0388B-2D28-44C8-BF77-DEA89B465074}"/>
                </a:ext>
              </a:extLst>
            </p:cNvPr>
            <p:cNvSpPr/>
            <p:nvPr/>
          </p:nvSpPr>
          <p:spPr>
            <a:xfrm>
              <a:off x="439800" y="3777969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rgbClr val="DEEBF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0" name="Forme libre : forme 99">
              <a:extLst>
                <a:ext uri="{FF2B5EF4-FFF2-40B4-BE49-F238E27FC236}">
                  <a16:creationId xmlns:a16="http://schemas.microsoft.com/office/drawing/2014/main" id="{F8E85F7C-6D89-421E-BA4F-4B0E36826582}"/>
                </a:ext>
              </a:extLst>
            </p:cNvPr>
            <p:cNvSpPr/>
            <p:nvPr/>
          </p:nvSpPr>
          <p:spPr>
            <a:xfrm>
              <a:off x="853970" y="4529140"/>
              <a:ext cx="769933" cy="8849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" r="-108787" b="-3625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632FAC2-F3C9-4DA2-8988-F1386CA997D6}"/>
                </a:ext>
              </a:extLst>
            </p:cNvPr>
            <p:cNvSpPr/>
            <p:nvPr/>
          </p:nvSpPr>
          <p:spPr>
            <a:xfrm>
              <a:off x="-133666" y="4706136"/>
              <a:ext cx="955777" cy="5309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6" name="Forme libre : forme 95">
            <a:extLst>
              <a:ext uri="{FF2B5EF4-FFF2-40B4-BE49-F238E27FC236}">
                <a16:creationId xmlns:a16="http://schemas.microsoft.com/office/drawing/2014/main" id="{C9DB06A6-24AA-41DC-9779-48566E703872}"/>
              </a:ext>
            </a:extLst>
          </p:cNvPr>
          <p:cNvSpPr/>
          <p:nvPr/>
        </p:nvSpPr>
        <p:spPr>
          <a:xfrm>
            <a:off x="1705164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581D4A48-D9CB-41D5-A905-33245FE00FE9}"/>
              </a:ext>
            </a:extLst>
          </p:cNvPr>
          <p:cNvSpPr/>
          <p:nvPr/>
        </p:nvSpPr>
        <p:spPr>
          <a:xfrm>
            <a:off x="2536691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133" r="-2284" b="-13219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02" name="Forme libre : forme 101">
            <a:extLst>
              <a:ext uri="{FF2B5EF4-FFF2-40B4-BE49-F238E27FC236}">
                <a16:creationId xmlns:a16="http://schemas.microsoft.com/office/drawing/2014/main" id="{65F623B3-4661-4EEC-862E-C1CC578D10C5}"/>
              </a:ext>
            </a:extLst>
          </p:cNvPr>
          <p:cNvSpPr/>
          <p:nvPr/>
        </p:nvSpPr>
        <p:spPr>
          <a:xfrm>
            <a:off x="3385804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3" name="Forme libre : forme 102">
            <a:extLst>
              <a:ext uri="{FF2B5EF4-FFF2-40B4-BE49-F238E27FC236}">
                <a16:creationId xmlns:a16="http://schemas.microsoft.com/office/drawing/2014/main" id="{CE6FB938-A63A-4EDE-98AB-AFF86EE95A9B}"/>
              </a:ext>
            </a:extLst>
          </p:cNvPr>
          <p:cNvSpPr/>
          <p:nvPr/>
        </p:nvSpPr>
        <p:spPr>
          <a:xfrm>
            <a:off x="4217331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" t="-956" r="-3683" b="-10619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 dirty="0"/>
          </a:p>
        </p:txBody>
      </p:sp>
      <p:sp>
        <p:nvSpPr>
          <p:cNvPr id="104" name="Forme libre : forme 103">
            <a:extLst>
              <a:ext uri="{FF2B5EF4-FFF2-40B4-BE49-F238E27FC236}">
                <a16:creationId xmlns:a16="http://schemas.microsoft.com/office/drawing/2014/main" id="{B398C697-FDDA-4E35-B17B-4EAA593E2A74}"/>
              </a:ext>
            </a:extLst>
          </p:cNvPr>
          <p:cNvSpPr/>
          <p:nvPr/>
        </p:nvSpPr>
        <p:spPr>
          <a:xfrm>
            <a:off x="5892617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39" t="-21710" r="-1091" b="-25994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5" name="Forme libre : forme 104">
            <a:extLst>
              <a:ext uri="{FF2B5EF4-FFF2-40B4-BE49-F238E27FC236}">
                <a16:creationId xmlns:a16="http://schemas.microsoft.com/office/drawing/2014/main" id="{4840E205-804A-49FE-889E-C343F80E9A5B}"/>
              </a:ext>
            </a:extLst>
          </p:cNvPr>
          <p:cNvSpPr/>
          <p:nvPr/>
        </p:nvSpPr>
        <p:spPr>
          <a:xfrm>
            <a:off x="6724144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06" name="Forme libre : forme 105">
            <a:extLst>
              <a:ext uri="{FF2B5EF4-FFF2-40B4-BE49-F238E27FC236}">
                <a16:creationId xmlns:a16="http://schemas.microsoft.com/office/drawing/2014/main" id="{2AEF66C0-FF33-4E16-90DF-CF08B6E9D2FB}"/>
              </a:ext>
            </a:extLst>
          </p:cNvPr>
          <p:cNvSpPr/>
          <p:nvPr/>
        </p:nvSpPr>
        <p:spPr>
          <a:xfrm>
            <a:off x="7555353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37" t="-10435" r="-1663" b="-8521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7" name="Forme libre : forme 106">
            <a:extLst>
              <a:ext uri="{FF2B5EF4-FFF2-40B4-BE49-F238E27FC236}">
                <a16:creationId xmlns:a16="http://schemas.microsoft.com/office/drawing/2014/main" id="{C25E71C0-3F8F-4D8B-83F9-AB08B7319297}"/>
              </a:ext>
            </a:extLst>
          </p:cNvPr>
          <p:cNvSpPr/>
          <p:nvPr/>
        </p:nvSpPr>
        <p:spPr>
          <a:xfrm>
            <a:off x="8386880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8250" t="-8307" r="-20835" b="-30778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08" name="Forme libre : forme 107">
            <a:extLst>
              <a:ext uri="{FF2B5EF4-FFF2-40B4-BE49-F238E27FC236}">
                <a16:creationId xmlns:a16="http://schemas.microsoft.com/office/drawing/2014/main" id="{3F25A102-C5BD-4D18-87AC-1C50FBB38A0D}"/>
              </a:ext>
            </a:extLst>
          </p:cNvPr>
          <p:cNvSpPr/>
          <p:nvPr/>
        </p:nvSpPr>
        <p:spPr>
          <a:xfrm>
            <a:off x="58353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09" name="Forme libre : forme 108">
            <a:extLst>
              <a:ext uri="{FF2B5EF4-FFF2-40B4-BE49-F238E27FC236}">
                <a16:creationId xmlns:a16="http://schemas.microsoft.com/office/drawing/2014/main" id="{565D359C-00F2-479B-93BF-B9D37742170B}"/>
              </a:ext>
            </a:extLst>
          </p:cNvPr>
          <p:cNvSpPr/>
          <p:nvPr/>
        </p:nvSpPr>
        <p:spPr>
          <a:xfrm>
            <a:off x="889880" y="4871028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03" t="-16904" r="-3805" b="-571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  <p:sp>
        <p:nvSpPr>
          <p:cNvPr id="110" name="Forme libre : forme 109">
            <a:extLst>
              <a:ext uri="{FF2B5EF4-FFF2-40B4-BE49-F238E27FC236}">
                <a16:creationId xmlns:a16="http://schemas.microsoft.com/office/drawing/2014/main" id="{9E0EE561-373D-4587-973E-A7CEC69F75AD}"/>
              </a:ext>
            </a:extLst>
          </p:cNvPr>
          <p:cNvSpPr/>
          <p:nvPr/>
        </p:nvSpPr>
        <p:spPr>
          <a:xfrm>
            <a:off x="5045042" y="4871027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blipFill dpi="0" rotWithShape="1"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2085" b="-15675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701" tIns="183630" rIns="165702" bIns="18362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kern="1200" dirty="0"/>
          </a:p>
        </p:txBody>
      </p:sp>
      <p:sp>
        <p:nvSpPr>
          <p:cNvPr id="111" name="Forme libre : forme 110">
            <a:extLst>
              <a:ext uri="{FF2B5EF4-FFF2-40B4-BE49-F238E27FC236}">
                <a16:creationId xmlns:a16="http://schemas.microsoft.com/office/drawing/2014/main" id="{43F28919-DFBB-4244-8262-254DDA477DF0}"/>
              </a:ext>
            </a:extLst>
          </p:cNvPr>
          <p:cNvSpPr/>
          <p:nvPr/>
        </p:nvSpPr>
        <p:spPr>
          <a:xfrm>
            <a:off x="9201477" y="4863916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rgbClr val="DEEBF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661" tIns="244590" rIns="226662" bIns="244589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800" kern="1200" dirty="0"/>
          </a:p>
        </p:txBody>
      </p:sp>
      <p:sp>
        <p:nvSpPr>
          <p:cNvPr id="112" name="Forme libre : forme 45">
            <a:extLst>
              <a:ext uri="{FF2B5EF4-FFF2-40B4-BE49-F238E27FC236}">
                <a16:creationId xmlns:a16="http://schemas.microsoft.com/office/drawing/2014/main" id="{50516DB7-D939-4EDD-AE72-36C2E62530A1}"/>
              </a:ext>
            </a:extLst>
          </p:cNvPr>
          <p:cNvSpPr/>
          <p:nvPr/>
        </p:nvSpPr>
        <p:spPr>
          <a:xfrm>
            <a:off x="5465499" y="2966602"/>
            <a:ext cx="769933" cy="743380"/>
          </a:xfrm>
          <a:custGeom>
            <a:avLst/>
            <a:gdLst>
              <a:gd name="connsiteX0" fmla="*/ 0 w 884979"/>
              <a:gd name="connsiteY0" fmla="*/ 384966 h 769932"/>
              <a:gd name="connsiteX1" fmla="*/ 192483 w 884979"/>
              <a:gd name="connsiteY1" fmla="*/ 0 h 769932"/>
              <a:gd name="connsiteX2" fmla="*/ 692496 w 884979"/>
              <a:gd name="connsiteY2" fmla="*/ 0 h 769932"/>
              <a:gd name="connsiteX3" fmla="*/ 884979 w 884979"/>
              <a:gd name="connsiteY3" fmla="*/ 384966 h 769932"/>
              <a:gd name="connsiteX4" fmla="*/ 692496 w 884979"/>
              <a:gd name="connsiteY4" fmla="*/ 769932 h 769932"/>
              <a:gd name="connsiteX5" fmla="*/ 192483 w 884979"/>
              <a:gd name="connsiteY5" fmla="*/ 769932 h 769932"/>
              <a:gd name="connsiteX6" fmla="*/ 0 w 884979"/>
              <a:gd name="connsiteY6" fmla="*/ 384966 h 76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79" h="769932">
                <a:moveTo>
                  <a:pt x="442489" y="0"/>
                </a:moveTo>
                <a:lnTo>
                  <a:pt x="884978" y="167461"/>
                </a:lnTo>
                <a:lnTo>
                  <a:pt x="884978" y="602471"/>
                </a:lnTo>
                <a:lnTo>
                  <a:pt x="442490" y="769932"/>
                </a:lnTo>
                <a:lnTo>
                  <a:pt x="1" y="602471"/>
                </a:lnTo>
                <a:lnTo>
                  <a:pt x="1" y="167461"/>
                </a:lnTo>
                <a:lnTo>
                  <a:pt x="44248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981" tIns="137910" rIns="119982" bIns="13790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3600" kern="1200"/>
          </a:p>
        </p:txBody>
      </p:sp>
    </p:spTree>
    <p:extLst>
      <p:ext uri="{BB962C8B-B14F-4D97-AF65-F5344CB8AC3E}">
        <p14:creationId xmlns:p14="http://schemas.microsoft.com/office/powerpoint/2010/main" val="35441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37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(&lt;&lt; 5 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 et piqué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4661299" y="2533314"/>
            <a:ext cx="5092069" cy="2864289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:a16="http://schemas.microsoft.com/office/drawing/2014/main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58200" y="360000"/>
            <a:ext cx="3511800" cy="32319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02F59B8-E5F9-4E95-A5AE-754592234827}"/>
              </a:ext>
            </a:extLst>
          </p:cNvPr>
          <p:cNvSpPr txBox="1"/>
          <p:nvPr/>
        </p:nvSpPr>
        <p:spPr>
          <a:xfrm>
            <a:off x="190086" y="823204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Projection perspective </a:t>
            </a:r>
            <a:r>
              <a:rPr lang="fr-FR" dirty="0"/>
              <a:t>: période apparente dépend distance mire – caméra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23456" y="1192536"/>
            <a:ext cx="5599908" cy="905372"/>
            <a:chOff x="1723456" y="1192536"/>
            <a:chExt cx="5599908" cy="905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dirty="0"/>
                    <a:t>lever l’ambiguïté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77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542303" y="1192536"/>
              <a:ext cx="4781061" cy="0"/>
            </a:xfrm>
            <a:prstGeom prst="line">
              <a:avLst/>
            </a:prstGeom>
            <a:ln w="28575">
              <a:solidFill>
                <a:srgbClr val="0053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077609" y="1192536"/>
              <a:ext cx="0" cy="433822"/>
            </a:xfrm>
            <a:prstGeom prst="straightConnector1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723456" y="1642373"/>
              <a:ext cx="2708306" cy="455535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5669" y="2410202"/>
            <a:ext cx="6733482" cy="4037777"/>
            <a:chOff x="125669" y="2410202"/>
            <a:chExt cx="6733482" cy="403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8EA31912-07BC-4AE4-AFE5-F9AE967BAB43}"/>
                    </a:ext>
                  </a:extLst>
                </p:cNvPr>
                <p:cNvSpPr txBox="1"/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EA31912-07BC-4AE4-AFE5-F9AE967B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90086" y="2534467"/>
              <a:ext cx="3874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Exploitation des deux images de phase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5670" y="3142179"/>
              <a:ext cx="2869215" cy="1486498"/>
              <a:chOff x="118913" y="2996260"/>
              <a:chExt cx="2869215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id="{53895DE6-05B3-4CDA-9845-F512ECC2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53895DE6-05B3-4CDA-9845-F512ECC2C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186023" y="3499399"/>
                <a:ext cx="1262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</a:t>
                </a:r>
                <a:r>
                  <a:rPr lang="fr-FR" baseline="30000" dirty="0"/>
                  <a:t>ère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18913" y="2996260"/>
                <a:ext cx="2869215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267038" y="3139507"/>
              <a:ext cx="3592113" cy="1486498"/>
              <a:chOff x="3260281" y="2993588"/>
              <a:chExt cx="3592113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id="{B3E14D0A-F761-4694-ADBA-86C06A77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3E14D0A-F761-4694-ADBA-86C06A777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/>
              <p:cNvSpPr txBox="1"/>
              <p:nvPr/>
            </p:nvSpPr>
            <p:spPr>
              <a:xfrm>
                <a:off x="3311377" y="3502822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baseline="30000" dirty="0"/>
                  <a:t>nde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260281" y="2993588"/>
                <a:ext cx="3592113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72386" y="4620681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de la période de la mire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318134" y="4624065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du sens de la période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5669" y="5493152"/>
              <a:ext cx="2345691" cy="954827"/>
              <a:chOff x="2189269" y="5396987"/>
              <a:chExt cx="2345691" cy="954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𝚼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𝜰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sz="20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ounded Rectangle 70"/>
              <p:cNvSpPr/>
              <p:nvPr/>
            </p:nvSpPr>
            <p:spPr>
              <a:xfrm>
                <a:off x="2189269" y="5396987"/>
                <a:ext cx="2345691" cy="954827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262906" y="5489444"/>
            <a:ext cx="3464135" cy="758758"/>
            <a:chOff x="7323289" y="4242146"/>
            <a:chExt cx="3464135" cy="758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F6E1BAE6-F0AD-4A07-96BA-18E0E4F11624}"/>
                    </a:ext>
                  </a:extLst>
                </p:cNvPr>
                <p:cNvSpPr txBox="1"/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6E1BAE6-F0AD-4A07-96BA-18E0E4F1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Lien entre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a14:m>
                  <a:r>
                    <a:rPr lang="fr-FR" b="1" dirty="0"/>
                    <a:t> et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direct </a:t>
                  </a:r>
                  <a:r>
                    <a:rPr lang="fr-FR" dirty="0"/>
                    <a:t>:</a:t>
                  </a:r>
                </a:p>
              </p:txBody>
            </p:sp>
          </mc:Choice>
          <mc:Fallback xmlns="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10" t="-8197" r="-2010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7323289" y="4242146"/>
              <a:ext cx="3464135" cy="758758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5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Évolution</a:t>
            </a:r>
            <a:r>
              <a:rPr lang="en-US" sz="2800" b="1" dirty="0">
                <a:solidFill>
                  <a:srgbClr val="005393"/>
                </a:solidFill>
              </a:rPr>
              <a:t> des </a:t>
            </a:r>
            <a:r>
              <a:rPr lang="en-US" sz="2800" b="1" dirty="0" err="1">
                <a:solidFill>
                  <a:srgbClr val="005393"/>
                </a:solidFill>
              </a:rPr>
              <a:t>dérivées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successives</a:t>
            </a:r>
            <a:r>
              <a:rPr lang="en-US" sz="2800" b="1" dirty="0">
                <a:solidFill>
                  <a:srgbClr val="005393"/>
                </a:solidFill>
              </a:rPr>
              <a:t> des images de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10" name="simu_3D_perspective_phase_ma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6"/>
          <a:srcRect t="3650" b="2565"/>
          <a:stretch/>
        </p:blipFill>
        <p:spPr>
          <a:xfrm>
            <a:off x="0" y="680045"/>
            <a:ext cx="12192000" cy="57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link="rId4"/>
          <a:srcRect l="635" t="904" r="1279" b="26503"/>
          <a:stretch/>
        </p:blipFill>
        <p:spPr>
          <a:xfrm>
            <a:off x="76921" y="605057"/>
            <a:ext cx="6138701" cy="617306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199829" y="1252534"/>
            <a:ext cx="7938774" cy="3562353"/>
            <a:chOff x="4199829" y="1252534"/>
            <a:chExt cx="7938774" cy="35623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link="rId4"/>
            <a:srcRect l="449" t="73749" r="665" b="556"/>
            <a:stretch>
              <a:fillRect/>
            </a:stretch>
          </p:blipFill>
          <p:spPr>
            <a:xfrm>
              <a:off x="6466827" y="1252535"/>
              <a:ext cx="5584633" cy="1971675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6379686" y="1252534"/>
              <a:ext cx="5758917" cy="2076451"/>
            </a:xfrm>
            <a:prstGeom prst="roundRect">
              <a:avLst>
                <a:gd name="adj" fmla="val 6187"/>
              </a:avLst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4199830" y="1323975"/>
              <a:ext cx="2179856" cy="3181349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161830" y="3328985"/>
              <a:ext cx="5889631" cy="1485902"/>
            </a:xfrm>
            <a:prstGeom prst="line">
              <a:avLst/>
            </a:prstGeom>
            <a:ln w="571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4199829" y="4519612"/>
              <a:ext cx="2005572" cy="295275"/>
            </a:xfrm>
            <a:prstGeom prst="roundRect">
              <a:avLst/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6812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absolue à partir d’HP Codes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04536" y="1238214"/>
            <a:ext cx="5295235" cy="5295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371676" y="1238214"/>
            <a:ext cx="5295235" cy="52952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7749" y="774463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 acquise, en pixels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56466" y="753995"/>
            <a:ext cx="19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Imagette</a:t>
            </a:r>
            <a:r>
              <a:rPr lang="fr-FR" dirty="0"/>
              <a:t> de points</a:t>
            </a:r>
          </a:p>
        </p:txBody>
      </p:sp>
    </p:spTree>
    <p:extLst>
      <p:ext uri="{BB962C8B-B14F-4D97-AF65-F5344CB8AC3E}">
        <p14:creationId xmlns:p14="http://schemas.microsoft.com/office/powerpoint/2010/main" val="402476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3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" name="defocusHistogramVideo_suppMa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5" y="680045"/>
            <a:ext cx="10382250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2" name="occlusionSimulation_suppMa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309439" y="1818099"/>
            <a:ext cx="4695215" cy="1125448"/>
            <a:chOff x="1309439" y="1818099"/>
            <a:chExt cx="4695215" cy="1125448"/>
          </a:xfrm>
        </p:grpSpPr>
        <p:sp>
          <p:nvSpPr>
            <p:cNvPr id="11" name="Oval 10"/>
            <p:cNvSpPr/>
            <p:nvPr/>
          </p:nvSpPr>
          <p:spPr>
            <a:xfrm rot="1528829">
              <a:off x="1309439" y="1818099"/>
              <a:ext cx="4695215" cy="798466"/>
            </a:xfrm>
            <a:prstGeom prst="ellipse">
              <a:avLst/>
            </a:prstGeom>
            <a:solidFill>
              <a:srgbClr val="FF999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TextBox 13"/>
            <p:cNvSpPr txBox="1"/>
            <p:nvPr/>
          </p:nvSpPr>
          <p:spPr>
            <a:xfrm rot="1459633">
              <a:off x="2510663" y="2574215"/>
              <a:ext cx="2295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E63946"/>
                  </a:solidFill>
                </a:rPr>
                <a:t>Détection de contours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851812" y="3619425"/>
            <a:ext cx="3025981" cy="1464013"/>
            <a:chOff x="5851812" y="3619425"/>
            <a:chExt cx="3025981" cy="1464013"/>
          </a:xfrm>
        </p:grpSpPr>
        <p:sp>
          <p:nvSpPr>
            <p:cNvPr id="48" name="Oval 47"/>
            <p:cNvSpPr/>
            <p:nvPr/>
          </p:nvSpPr>
          <p:spPr>
            <a:xfrm rot="1528829">
              <a:off x="5851812" y="3619425"/>
              <a:ext cx="3025981" cy="798466"/>
            </a:xfrm>
            <a:prstGeom prst="ellipse">
              <a:avLst/>
            </a:prstGeom>
            <a:solidFill>
              <a:srgbClr val="F4A26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TextBox 51"/>
            <p:cNvSpPr txBox="1"/>
            <p:nvPr/>
          </p:nvSpPr>
          <p:spPr>
            <a:xfrm rot="1459633">
              <a:off x="7115454" y="4714106"/>
              <a:ext cx="1683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err="1">
                  <a:solidFill>
                    <a:srgbClr val="F4A261"/>
                  </a:solidFill>
                </a:rPr>
                <a:t>Intercorrelation</a:t>
              </a:r>
              <a:endParaRPr lang="fr-FR" b="1" dirty="0">
                <a:solidFill>
                  <a:srgbClr val="F4A26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789492" y="4924220"/>
            <a:ext cx="2595308" cy="1146538"/>
            <a:chOff x="8789492" y="4924220"/>
            <a:chExt cx="2595308" cy="1146538"/>
          </a:xfrm>
        </p:grpSpPr>
        <p:sp>
          <p:nvSpPr>
            <p:cNvPr id="50" name="Oval 49"/>
            <p:cNvSpPr/>
            <p:nvPr/>
          </p:nvSpPr>
          <p:spPr>
            <a:xfrm rot="1528829">
              <a:off x="8789492" y="4924220"/>
              <a:ext cx="2595308" cy="798466"/>
            </a:xfrm>
            <a:prstGeom prst="ellipse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TextBox 55"/>
            <p:cNvSpPr txBox="1"/>
            <p:nvPr/>
          </p:nvSpPr>
          <p:spPr>
            <a:xfrm rot="1459633">
              <a:off x="9095280" y="5701426"/>
              <a:ext cx="1823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92D050"/>
                  </a:solidFill>
                </a:rPr>
                <a:t>Mesure de phase</a:t>
              </a:r>
            </a:p>
          </p:txBody>
        </p:sp>
      </p:grpSp>
      <p:pic>
        <p:nvPicPr>
          <p:cNvPr id="61" name="Picture 60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342832" y="637959"/>
            <a:ext cx="11850255" cy="573399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4" name="ZoneTexte 5">
            <a:extLst>
              <a:ext uri="{FF2B5EF4-FFF2-40B4-BE49-F238E27FC236}">
                <a16:creationId xmlns:a16="http://schemas.microsoft.com/office/drawing/2014/main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33044" y="1161179"/>
            <a:ext cx="10340630" cy="5314714"/>
            <a:chOff x="233044" y="1161179"/>
            <a:chExt cx="10340630" cy="5314714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233044" y="1161179"/>
              <a:ext cx="1" cy="4945382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573834" y="6454767"/>
              <a:ext cx="9999840" cy="1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902379" y="6106561"/>
              <a:ext cx="1430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C00000"/>
                  </a:solidFill>
                </a:rPr>
                <a:t>structuration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044" y="1161179"/>
              <a:ext cx="1373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macroscopie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2832" y="5788243"/>
              <a:ext cx="1315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microscopie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AB5AC662-BD65-457D-89FA-57B42C46F4B9}"/>
              </a:ext>
            </a:extLst>
          </p:cNvPr>
          <p:cNvSpPr/>
          <p:nvPr/>
        </p:nvSpPr>
        <p:spPr>
          <a:xfrm>
            <a:off x="4183179" y="742446"/>
            <a:ext cx="3883815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89" y="1654799"/>
            <a:ext cx="3780000" cy="1496747"/>
          </a:xfrm>
          <a:prstGeom prst="rect">
            <a:avLst/>
          </a:prstGeom>
        </p:spPr>
      </p:pic>
      <p:pic>
        <p:nvPicPr>
          <p:cNvPr id="51" name="Image 4"/>
          <p:cNvPicPr>
            <a:picLocks noChangeAspect="1"/>
          </p:cNvPicPr>
          <p:nvPr/>
        </p:nvPicPr>
        <p:blipFill rotWithShape="1">
          <a:blip r:embed="rId5"/>
          <a:srcRect t="6925" b="6093"/>
          <a:stretch/>
        </p:blipFill>
        <p:spPr>
          <a:xfrm>
            <a:off x="4213854" y="3796873"/>
            <a:ext cx="3780000" cy="243154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4064400" y="720000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28800" y="720000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94371F44-FF53-4B47-BACF-BAE9A8FAE8FC}"/>
              </a:ext>
            </a:extLst>
          </p:cNvPr>
          <p:cNvSpPr txBox="1"/>
          <p:nvPr/>
        </p:nvSpPr>
        <p:spPr>
          <a:xfrm>
            <a:off x="4870672" y="720000"/>
            <a:ext cx="250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périodiques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F1E1C26-61B7-48D1-BCDF-B6A9554DF3DD}"/>
              </a:ext>
            </a:extLst>
          </p:cNvPr>
          <p:cNvSpPr txBox="1"/>
          <p:nvPr/>
        </p:nvSpPr>
        <p:spPr>
          <a:xfrm>
            <a:off x="4587810" y="1281494"/>
            <a:ext cx="30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A21BC2D-3506-4333-B8BF-D3A35DCFB915}"/>
              </a:ext>
            </a:extLst>
          </p:cNvPr>
          <p:cNvSpPr txBox="1"/>
          <p:nvPr/>
        </p:nvSpPr>
        <p:spPr>
          <a:xfrm>
            <a:off x="4376521" y="3389971"/>
            <a:ext cx="3439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25x25 mm²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8226793" y="806121"/>
            <a:ext cx="4377768" cy="5653130"/>
            <a:chOff x="8226793" y="806121"/>
            <a:chExt cx="4377768" cy="5653130"/>
          </a:xfrm>
        </p:grpSpPr>
        <p:pic>
          <p:nvPicPr>
            <p:cNvPr id="60" name="Image 55">
              <a:extLst>
                <a:ext uri="{FF2B5EF4-FFF2-40B4-BE49-F238E27FC236}">
                  <a16:creationId xmlns:a16="http://schemas.microsoft.com/office/drawing/2014/main" id="{FB2AD111-CB8E-4B94-B67C-58C2FBF67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815" t="6187" r="20394" b="6404"/>
            <a:stretch/>
          </p:blipFill>
          <p:spPr>
            <a:xfrm>
              <a:off x="8271461" y="3953151"/>
              <a:ext cx="3780000" cy="2311581"/>
            </a:xfrm>
            <a:prstGeom prst="rect">
              <a:avLst/>
            </a:prstGeom>
          </p:spPr>
        </p:pic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FC493CAD-04E9-4888-8231-61F04B492B7C}"/>
                </a:ext>
              </a:extLst>
            </p:cNvPr>
            <p:cNvSpPr txBox="1"/>
            <p:nvPr/>
          </p:nvSpPr>
          <p:spPr>
            <a:xfrm>
              <a:off x="8593452" y="806121"/>
              <a:ext cx="3050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/>
                <a:t>Résolution 3 nm, plage de 1x1 cm²</a:t>
              </a:r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A8C35537-F211-4835-B57A-C0270024E0CA}"/>
                </a:ext>
              </a:extLst>
            </p:cNvPr>
            <p:cNvSpPr txBox="1"/>
            <p:nvPr/>
          </p:nvSpPr>
          <p:spPr>
            <a:xfrm>
              <a:off x="8541354" y="3662904"/>
              <a:ext cx="31545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/>
                <a:t>Résolution 10 nm, plage de 1x1 cm²</a:t>
              </a:r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E49542C1-6015-44A2-87C8-0DC82AD7E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5774"/>
            <a:stretch/>
          </p:blipFill>
          <p:spPr>
            <a:xfrm>
              <a:off x="8228613" y="1146801"/>
              <a:ext cx="3780000" cy="235680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4F14F5B-C864-456A-9C80-B5FA01C7F6E4}"/>
                </a:ext>
              </a:extLst>
            </p:cNvPr>
            <p:cNvSpPr/>
            <p:nvPr/>
          </p:nvSpPr>
          <p:spPr>
            <a:xfrm>
              <a:off x="8226793" y="6228419"/>
              <a:ext cx="261624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/>
                <a:t>Kim, J. A., Kim, J. W., Kang, C. S., &amp; </a:t>
              </a:r>
              <a:r>
                <a:rPr lang="en-US" sz="900" dirty="0" err="1"/>
                <a:t>Jin</a:t>
              </a:r>
              <a:r>
                <a:rPr lang="en-US" sz="900" dirty="0"/>
                <a:t>, J. (2018)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0F9288-C225-4ED3-81B9-46A43EEF9383}"/>
                </a:ext>
              </a:extLst>
            </p:cNvPr>
            <p:cNvSpPr/>
            <p:nvPr/>
          </p:nvSpPr>
          <p:spPr>
            <a:xfrm>
              <a:off x="8226793" y="3464918"/>
              <a:ext cx="437776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 err="1"/>
                <a:t>Galeano-Zea</a:t>
              </a:r>
              <a:r>
                <a:rPr lang="en-US" sz="900" dirty="0"/>
                <a:t>, J. A. G., Sandoz, P., &amp; Robert, L. (2009)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1EC72641-3455-41AE-8C6B-FA8ADDEBD02B}"/>
              </a:ext>
            </a:extLst>
          </p:cNvPr>
          <p:cNvSpPr/>
          <p:nvPr/>
        </p:nvSpPr>
        <p:spPr>
          <a:xfrm>
            <a:off x="4183179" y="6219241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105D2-0096-4B0B-9823-D0381E2FFC75}"/>
              </a:ext>
            </a:extLst>
          </p:cNvPr>
          <p:cNvSpPr/>
          <p:nvPr/>
        </p:nvSpPr>
        <p:spPr>
          <a:xfrm>
            <a:off x="4121189" y="3145579"/>
            <a:ext cx="34299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Yamahata</a:t>
            </a:r>
            <a:r>
              <a:rPr lang="fr-FR" sz="900" dirty="0"/>
              <a:t>, C., </a:t>
            </a:r>
            <a:r>
              <a:rPr lang="fr-FR" sz="900" dirty="0" err="1"/>
              <a:t>Sarajlic</a:t>
            </a:r>
            <a:r>
              <a:rPr lang="fr-FR" sz="900" dirty="0"/>
              <a:t>, E., </a:t>
            </a:r>
            <a:r>
              <a:rPr lang="fr-FR" sz="900" dirty="0" err="1"/>
              <a:t>Krijnen</a:t>
            </a:r>
            <a:r>
              <a:rPr lang="fr-FR" sz="900" dirty="0"/>
              <a:t>, G. J., &amp; </a:t>
            </a:r>
            <a:r>
              <a:rPr lang="fr-FR" sz="900" dirty="0" err="1"/>
              <a:t>Gijs</a:t>
            </a:r>
            <a:r>
              <a:rPr lang="fr-FR" sz="900" dirty="0"/>
              <a:t>, M. A. (2010)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0381" y="720000"/>
            <a:ext cx="3971534" cy="5270211"/>
            <a:chOff x="50381" y="720000"/>
            <a:chExt cx="3971534" cy="527021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D81F0E3-BB2F-4297-A6F6-9E73708351CB}"/>
                </a:ext>
              </a:extLst>
            </p:cNvPr>
            <p:cNvSpPr/>
            <p:nvPr/>
          </p:nvSpPr>
          <p:spPr>
            <a:xfrm>
              <a:off x="115646" y="3507851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AD00A8A-A774-487E-84AB-17E4627795DA}"/>
                </a:ext>
              </a:extLst>
            </p:cNvPr>
            <p:cNvSpPr/>
            <p:nvPr/>
          </p:nvSpPr>
          <p:spPr>
            <a:xfrm>
              <a:off x="111923" y="736365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C2953989-2BDC-4B28-B164-30E0691E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0000" y="1625772"/>
              <a:ext cx="3780000" cy="1536257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FC0CE61-4788-4851-8AAF-724B65C05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9946" y="4229118"/>
              <a:ext cx="3780000" cy="1517895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2DFBEEF-15DF-411B-97F5-6893D13624EF}"/>
                </a:ext>
              </a:extLst>
            </p:cNvPr>
            <p:cNvSpPr txBox="1"/>
            <p:nvPr/>
          </p:nvSpPr>
          <p:spPr>
            <a:xfrm>
              <a:off x="1591054" y="720000"/>
              <a:ext cx="955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b="1"/>
                <a:t>Moiré</a:t>
              </a:r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6D8F652A-E8DB-4594-BEF2-6C9382711169}"/>
                </a:ext>
              </a:extLst>
            </p:cNvPr>
            <p:cNvSpPr txBox="1"/>
            <p:nvPr/>
          </p:nvSpPr>
          <p:spPr>
            <a:xfrm>
              <a:off x="1115423" y="3479076"/>
              <a:ext cx="19191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b="1" dirty="0"/>
                <a:t>Mires Vernier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D409AA8E-B013-494B-88F4-847011296BF9}"/>
                </a:ext>
              </a:extLst>
            </p:cNvPr>
            <p:cNvSpPr txBox="1"/>
            <p:nvPr/>
          </p:nvSpPr>
          <p:spPr>
            <a:xfrm>
              <a:off x="480668" y="4004632"/>
              <a:ext cx="3178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221 </a:t>
              </a:r>
              <a:r>
                <a:rPr lang="el-GR" sz="1600" dirty="0"/>
                <a:t>μ</a:t>
              </a:r>
              <a:r>
                <a:rPr lang="en-US" sz="1600" dirty="0"/>
                <a:t>m</a:t>
              </a:r>
              <a:endParaRPr lang="fr-FR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C101C9B4-0C59-4901-8CAB-DD4477CD0258}"/>
                </a:ext>
              </a:extLst>
            </p:cNvPr>
            <p:cNvSpPr txBox="1"/>
            <p:nvPr/>
          </p:nvSpPr>
          <p:spPr>
            <a:xfrm>
              <a:off x="658165" y="1287218"/>
              <a:ext cx="3023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42 nm, plage de 10 </a:t>
              </a:r>
              <a:r>
                <a:rPr lang="el-GR" sz="1600" dirty="0"/>
                <a:t>μ</a:t>
              </a:r>
              <a:r>
                <a:rPr lang="en-US" sz="1600" dirty="0"/>
                <a:t>m</a:t>
              </a:r>
              <a:endParaRPr lang="fr-FR" sz="16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2334F4-9EAD-449B-80D9-7BB40EE01C62}"/>
                </a:ext>
              </a:extLst>
            </p:cNvPr>
            <p:cNvSpPr/>
            <p:nvPr/>
          </p:nvSpPr>
          <p:spPr>
            <a:xfrm>
              <a:off x="50381" y="3098147"/>
              <a:ext cx="3879796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/>
                <a:t>(</a:t>
              </a:r>
              <a:r>
                <a:rPr lang="en-US" sz="900" dirty="0" err="1"/>
                <a:t>Sugiura</a:t>
              </a:r>
              <a:r>
                <a:rPr lang="en-US" sz="900" dirty="0"/>
                <a:t>, 2015)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F2375A-854C-4F5B-873C-895EE5895127}"/>
                </a:ext>
              </a:extLst>
            </p:cNvPr>
            <p:cNvSpPr/>
            <p:nvPr/>
          </p:nvSpPr>
          <p:spPr>
            <a:xfrm>
              <a:off x="158027" y="5759379"/>
              <a:ext cx="367199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900" dirty="0" err="1"/>
                <a:t>Guelpa</a:t>
              </a:r>
              <a:r>
                <a:rPr lang="fr-FR" sz="900" dirty="0"/>
                <a:t>, V., Laurent, G. J., Sandoz, P., </a:t>
              </a:r>
              <a:r>
                <a:rPr lang="fr-FR" sz="900" dirty="0" err="1"/>
                <a:t>Zea</a:t>
              </a:r>
              <a:r>
                <a:rPr lang="fr-FR" sz="900" dirty="0"/>
                <a:t>, J. G., &amp; </a:t>
              </a:r>
              <a:r>
                <a:rPr lang="fr-FR" sz="900" dirty="0" err="1"/>
                <a:t>Clévy</a:t>
              </a:r>
              <a:r>
                <a:rPr lang="fr-FR" sz="900" dirty="0"/>
                <a:t>, C. (2014)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D573F120-C0A9-46FF-BCF5-B2613AB7C736}"/>
              </a:ext>
            </a:extLst>
          </p:cNvPr>
          <p:cNvGrpSpPr/>
          <p:nvPr/>
        </p:nvGrpSpPr>
        <p:grpSpPr>
          <a:xfrm>
            <a:off x="360000" y="900000"/>
            <a:ext cx="4680000" cy="720000"/>
            <a:chOff x="360000" y="900000"/>
            <a:chExt cx="4680000" cy="72000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86E022A7-EDC0-483A-9487-7C44E88E0F8D}"/>
                </a:ext>
              </a:extLst>
            </p:cNvPr>
            <p:cNvSpPr/>
            <p:nvPr/>
          </p:nvSpPr>
          <p:spPr>
            <a:xfrm>
              <a:off x="360000" y="90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8C756B16-7E82-4531-8DE5-B919F822D30A}"/>
                </a:ext>
              </a:extLst>
            </p:cNvPr>
            <p:cNvSpPr/>
            <p:nvPr/>
          </p:nvSpPr>
          <p:spPr>
            <a:xfrm>
              <a:off x="2880000" y="90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C0FFA87B-A08A-4FEC-B5AF-78A360FF9D37}"/>
                </a:ext>
              </a:extLst>
            </p:cNvPr>
            <p:cNvSpPr txBox="1"/>
            <p:nvPr/>
          </p:nvSpPr>
          <p:spPr>
            <a:xfrm>
              <a:off x="567164" y="1076779"/>
              <a:ext cx="1745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Mesure planaire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0492A56A-95A5-4DF7-95CB-C9D5E4B50094}"/>
                    </a:ext>
                  </a:extLst>
                </p:cNvPr>
                <p:cNvSpPr txBox="1"/>
                <p:nvPr/>
              </p:nvSpPr>
              <p:spPr>
                <a:xfrm>
                  <a:off x="3182832" y="1076779"/>
                  <a:ext cx="15543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3DDL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0492A56A-95A5-4DF7-95CB-C9D5E4B50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2832" y="1076779"/>
                  <a:ext cx="155433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137" t="-10000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F6632801-B541-441B-971E-95F752FFDDF2}"/>
              </a:ext>
            </a:extLst>
          </p:cNvPr>
          <p:cNvGrpSpPr/>
          <p:nvPr/>
        </p:nvGrpSpPr>
        <p:grpSpPr>
          <a:xfrm>
            <a:off x="1080000" y="1971332"/>
            <a:ext cx="4680000" cy="728668"/>
            <a:chOff x="1080000" y="1971332"/>
            <a:chExt cx="4680000" cy="728668"/>
          </a:xfrm>
        </p:grpSpPr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AAC96879-3F69-4BDA-8A32-32EB727723DD}"/>
                </a:ext>
              </a:extLst>
            </p:cNvPr>
            <p:cNvSpPr/>
            <p:nvPr/>
          </p:nvSpPr>
          <p:spPr>
            <a:xfrm>
              <a:off x="1080000" y="198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id="{60BCBD13-9B72-4ACF-B063-6126C29C08CC}"/>
                </a:ext>
              </a:extLst>
            </p:cNvPr>
            <p:cNvSpPr/>
            <p:nvPr/>
          </p:nvSpPr>
          <p:spPr>
            <a:xfrm>
              <a:off x="3600000" y="1971332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699A0B4-EA75-4638-9E24-7C81083A8E8A}"/>
                </a:ext>
              </a:extLst>
            </p:cNvPr>
            <p:cNvSpPr txBox="1"/>
            <p:nvPr/>
          </p:nvSpPr>
          <p:spPr>
            <a:xfrm>
              <a:off x="1444384" y="2022488"/>
              <a:ext cx="13307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b="1" dirty="0"/>
                <a:t>Faible plage de mesure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817C955-1EEE-43E4-B077-893C578121FC}"/>
                </a:ext>
              </a:extLst>
            </p:cNvPr>
            <p:cNvSpPr txBox="1"/>
            <p:nvPr/>
          </p:nvSpPr>
          <p:spPr>
            <a:xfrm>
              <a:off x="4300275" y="2155334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1x1 cm²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318FB07-52EA-49FF-AEDB-59370ECD8F0E}"/>
              </a:ext>
            </a:extLst>
          </p:cNvPr>
          <p:cNvGrpSpPr/>
          <p:nvPr/>
        </p:nvGrpSpPr>
        <p:grpSpPr>
          <a:xfrm>
            <a:off x="1800000" y="3060000"/>
            <a:ext cx="4680000" cy="720000"/>
            <a:chOff x="1800000" y="3060000"/>
            <a:chExt cx="4680000" cy="720000"/>
          </a:xfrm>
        </p:grpSpPr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949845F7-A6B2-4135-9C57-63A456200874}"/>
                </a:ext>
              </a:extLst>
            </p:cNvPr>
            <p:cNvSpPr/>
            <p:nvPr/>
          </p:nvSpPr>
          <p:spPr>
            <a:xfrm>
              <a:off x="1800000" y="306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2670A394-B77A-4F3D-812F-EBA58C1CE18B}"/>
                </a:ext>
              </a:extLst>
            </p:cNvPr>
            <p:cNvSpPr/>
            <p:nvPr/>
          </p:nvSpPr>
          <p:spPr>
            <a:xfrm>
              <a:off x="4320000" y="306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DA27135-5F6A-439F-AC9F-800A7665B75E}"/>
                </a:ext>
              </a:extLst>
            </p:cNvPr>
            <p:cNvSpPr txBox="1"/>
            <p:nvPr/>
          </p:nvSpPr>
          <p:spPr>
            <a:xfrm>
              <a:off x="1929451" y="3096834"/>
              <a:ext cx="18338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b="1" dirty="0"/>
                <a:t>Faible robustesse en microscopie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F11C1BEA-6738-412C-9897-9E7E484BC604}"/>
                </a:ext>
              </a:extLst>
            </p:cNvPr>
            <p:cNvSpPr txBox="1"/>
            <p:nvPr/>
          </p:nvSpPr>
          <p:spPr>
            <a:xfrm>
              <a:off x="4449236" y="3105834"/>
              <a:ext cx="18911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Occultation, bruit, éclairage, etc.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F912EF2C-3FC7-40FF-B237-CD856B07AA4D}"/>
              </a:ext>
            </a:extLst>
          </p:cNvPr>
          <p:cNvGrpSpPr/>
          <p:nvPr/>
        </p:nvGrpSpPr>
        <p:grpSpPr>
          <a:xfrm>
            <a:off x="414449" y="4920333"/>
            <a:ext cx="2160000" cy="1080000"/>
            <a:chOff x="360000" y="5400000"/>
            <a:chExt cx="2160000" cy="1080000"/>
          </a:xfrm>
        </p:grpSpPr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FB9065E6-5A2F-42F7-8084-2B6808736354}"/>
                </a:ext>
              </a:extLst>
            </p:cNvPr>
            <p:cNvSpPr/>
            <p:nvPr/>
          </p:nvSpPr>
          <p:spPr>
            <a:xfrm>
              <a:off x="3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B72B350E-25B4-4AEF-AA66-FE1FB2F27F8A}"/>
                </a:ext>
              </a:extLst>
            </p:cNvPr>
            <p:cNvSpPr txBox="1"/>
            <p:nvPr/>
          </p:nvSpPr>
          <p:spPr>
            <a:xfrm>
              <a:off x="773266" y="5580150"/>
              <a:ext cx="13126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000" b="1" dirty="0"/>
                <a:t>Mesure de pose 6DDL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D71B90D0-ED37-4B1D-9D89-665EFCC4D614}"/>
              </a:ext>
            </a:extLst>
          </p:cNvPr>
          <p:cNvGrpSpPr/>
          <p:nvPr/>
        </p:nvGrpSpPr>
        <p:grpSpPr>
          <a:xfrm>
            <a:off x="3114449" y="4920333"/>
            <a:ext cx="2160000" cy="1080000"/>
            <a:chOff x="3060000" y="5400000"/>
            <a:chExt cx="2160000" cy="1080000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5EF506B9-DCDB-4616-9368-15F0A3D138C7}"/>
                </a:ext>
              </a:extLst>
            </p:cNvPr>
            <p:cNvSpPr/>
            <p:nvPr/>
          </p:nvSpPr>
          <p:spPr>
            <a:xfrm>
              <a:off x="30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0664013-FC0E-44F1-A1A2-FAF77273DA8B}"/>
                </a:ext>
              </a:extLst>
            </p:cNvPr>
            <p:cNvSpPr txBox="1"/>
            <p:nvPr/>
          </p:nvSpPr>
          <p:spPr>
            <a:xfrm>
              <a:off x="3451994" y="5450168"/>
              <a:ext cx="13947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000" b="1" dirty="0"/>
                <a:t>Extension de la plage de mesure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5B47C61D-05B2-4644-9C05-009E99254640}"/>
              </a:ext>
            </a:extLst>
          </p:cNvPr>
          <p:cNvGrpSpPr/>
          <p:nvPr/>
        </p:nvGrpSpPr>
        <p:grpSpPr>
          <a:xfrm>
            <a:off x="5800124" y="4920333"/>
            <a:ext cx="2239381" cy="1080000"/>
            <a:chOff x="5745675" y="5400000"/>
            <a:chExt cx="2239381" cy="1080000"/>
          </a:xfrm>
        </p:grpSpPr>
        <p:sp>
          <p:nvSpPr>
            <p:cNvPr id="61" name="Rectangle : coins arrondis 60">
              <a:extLst>
                <a:ext uri="{FF2B5EF4-FFF2-40B4-BE49-F238E27FC236}">
                  <a16:creationId xmlns:a16="http://schemas.microsoft.com/office/drawing/2014/main" id="{25E5286D-6CE9-4F7D-80FF-9913F7D724FD}"/>
                </a:ext>
              </a:extLst>
            </p:cNvPr>
            <p:cNvSpPr/>
            <p:nvPr/>
          </p:nvSpPr>
          <p:spPr>
            <a:xfrm>
              <a:off x="57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1BC40F3C-54FE-4FA1-9C10-B36E98727318}"/>
                </a:ext>
              </a:extLst>
            </p:cNvPr>
            <p:cNvSpPr txBox="1"/>
            <p:nvPr/>
          </p:nvSpPr>
          <p:spPr>
            <a:xfrm>
              <a:off x="5745675" y="5496334"/>
              <a:ext cx="2239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Robustesse aux conditions d’imagerie en microscopie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7324BC4D-3F11-41FC-9975-F205D9A30429}"/>
              </a:ext>
            </a:extLst>
          </p:cNvPr>
          <p:cNvGrpSpPr/>
          <p:nvPr/>
        </p:nvGrpSpPr>
        <p:grpSpPr>
          <a:xfrm>
            <a:off x="8514449" y="4920333"/>
            <a:ext cx="3060000" cy="1080000"/>
            <a:chOff x="8460000" y="5400000"/>
            <a:chExt cx="3060000" cy="1080000"/>
          </a:xfrm>
        </p:grpSpPr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1CDAE9B0-1074-4668-B129-C7E458C20D92}"/>
                </a:ext>
              </a:extLst>
            </p:cNvPr>
            <p:cNvSpPr/>
            <p:nvPr/>
          </p:nvSpPr>
          <p:spPr>
            <a:xfrm>
              <a:off x="93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1BD04E79-C343-4226-B540-A266217A746B}"/>
                </a:ext>
              </a:extLst>
            </p:cNvPr>
            <p:cNvSpPr txBox="1"/>
            <p:nvPr/>
          </p:nvSpPr>
          <p:spPr>
            <a:xfrm>
              <a:off x="9477456" y="5580150"/>
              <a:ext cx="19250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000" b="1" dirty="0"/>
                <a:t>Applications à la microrobotique</a:t>
              </a:r>
            </a:p>
          </p:txBody>
        </p: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DEF9F1FF-7EC2-4BAF-BEF4-4DE436CB3762}"/>
                </a:ext>
              </a:extLst>
            </p:cNvPr>
            <p:cNvGrpSpPr/>
            <p:nvPr/>
          </p:nvGrpSpPr>
          <p:grpSpPr>
            <a:xfrm>
              <a:off x="8460000" y="5760000"/>
              <a:ext cx="360000" cy="360000"/>
              <a:chOff x="8460000" y="5760000"/>
              <a:chExt cx="360000" cy="360000"/>
            </a:xfrm>
          </p:grpSpPr>
          <p:cxnSp>
            <p:nvCxnSpPr>
              <p:cNvPr id="21" name="Connecteur droit 20">
                <a:extLst>
                  <a:ext uri="{FF2B5EF4-FFF2-40B4-BE49-F238E27FC236}">
                    <a16:creationId xmlns:a16="http://schemas.microsoft.com/office/drawing/2014/main" id="{CFA1528C-64B5-4CFF-9EF1-4F01C1C1B5A7}"/>
                  </a:ext>
                </a:extLst>
              </p:cNvPr>
              <p:cNvCxnSpPr/>
              <p:nvPr/>
            </p:nvCxnSpPr>
            <p:spPr>
              <a:xfrm>
                <a:off x="8640000" y="5760000"/>
                <a:ext cx="0" cy="360000"/>
              </a:xfrm>
              <a:prstGeom prst="line">
                <a:avLst/>
              </a:prstGeom>
              <a:ln w="57150">
                <a:solidFill>
                  <a:srgbClr val="0053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id="{0C0B65FB-ED15-45C3-B917-85E318E7D24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640000" y="5760000"/>
                <a:ext cx="0" cy="360000"/>
              </a:xfrm>
              <a:prstGeom prst="line">
                <a:avLst/>
              </a:prstGeom>
              <a:ln w="57150">
                <a:solidFill>
                  <a:srgbClr val="0053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6"/>
          <a:srcRect r="1270"/>
          <a:stretch/>
        </p:blipFill>
        <p:spPr>
          <a:xfrm>
            <a:off x="6975300" y="910930"/>
            <a:ext cx="5076161" cy="2892071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1209455" y="3566280"/>
            <a:ext cx="6210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128706" y="319694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10531126" y="3864556"/>
            <a:ext cx="1851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(</a:t>
            </a:r>
            <a:r>
              <a:rPr lang="fr-FR" sz="1400" dirty="0" err="1"/>
              <a:t>Rauch</a:t>
            </a:r>
            <a:r>
              <a:rPr lang="fr-FR" sz="1400" dirty="0"/>
              <a:t>, J. Y., 2018)</a:t>
            </a:r>
          </a:p>
        </p:txBody>
      </p:sp>
    </p:spTree>
    <p:extLst>
      <p:ext uri="{BB962C8B-B14F-4D97-AF65-F5344CB8AC3E}">
        <p14:creationId xmlns:p14="http://schemas.microsoft.com/office/powerpoint/2010/main" val="25390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38496</TotalTime>
  <Words>4477</Words>
  <Application>Microsoft Office PowerPoint</Application>
  <PresentationFormat>Grand écran</PresentationFormat>
  <Paragraphs>780</Paragraphs>
  <Slides>46</Slides>
  <Notes>46</Notes>
  <HiddenSlides>0</HiddenSlides>
  <MMClips>26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Andre Antoine</cp:lastModifiedBy>
  <cp:revision>1471</cp:revision>
  <dcterms:created xsi:type="dcterms:W3CDTF">2017-10-25T09:06:20Z</dcterms:created>
  <dcterms:modified xsi:type="dcterms:W3CDTF">2021-10-01T13:50:16Z</dcterms:modified>
</cp:coreProperties>
</file>